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 id="2147483834" r:id="rId5"/>
  </p:sldMasterIdLst>
  <p:notesMasterIdLst>
    <p:notesMasterId r:id="rId38"/>
  </p:notesMasterIdLst>
  <p:sldIdLst>
    <p:sldId id="3825" r:id="rId6"/>
    <p:sldId id="3843" r:id="rId7"/>
    <p:sldId id="3836" r:id="rId8"/>
    <p:sldId id="3826" r:id="rId9"/>
    <p:sldId id="3828" r:id="rId10"/>
    <p:sldId id="3889" r:id="rId11"/>
    <p:sldId id="3841" r:id="rId12"/>
    <p:sldId id="3848" r:id="rId13"/>
    <p:sldId id="3886" r:id="rId14"/>
    <p:sldId id="295" r:id="rId15"/>
    <p:sldId id="3842" r:id="rId16"/>
    <p:sldId id="3837" r:id="rId17"/>
    <p:sldId id="3839" r:id="rId18"/>
    <p:sldId id="3794" r:id="rId19"/>
    <p:sldId id="3845" r:id="rId20"/>
    <p:sldId id="3891" r:id="rId21"/>
    <p:sldId id="3887" r:id="rId22"/>
    <p:sldId id="3858" r:id="rId23"/>
    <p:sldId id="3846" r:id="rId24"/>
    <p:sldId id="3844" r:id="rId25"/>
    <p:sldId id="3847" r:id="rId26"/>
    <p:sldId id="3856" r:id="rId27"/>
    <p:sldId id="3849" r:id="rId28"/>
    <p:sldId id="3888" r:id="rId29"/>
    <p:sldId id="3857" r:id="rId30"/>
    <p:sldId id="3850" r:id="rId31"/>
    <p:sldId id="3852" r:id="rId32"/>
    <p:sldId id="3829" r:id="rId33"/>
    <p:sldId id="3833" r:id="rId34"/>
    <p:sldId id="3884" r:id="rId35"/>
    <p:sldId id="3885" r:id="rId36"/>
    <p:sldId id="3834"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jezua, Lami" initials="OL" lastIdx="10" clrIdx="0">
    <p:extLst>
      <p:ext uri="{19B8F6BF-5375-455C-9EA6-DF929625EA0E}">
        <p15:presenceInfo xmlns:p15="http://schemas.microsoft.com/office/powerpoint/2012/main" userId="S-1-5-21-314122457-743516510-1361462980-69356" providerId="AD"/>
      </p:ext>
    </p:extLst>
  </p:cmAuthor>
  <p:cmAuthor id="2" name="Lami Aiken" initials="LA" lastIdx="2" clrIdx="1">
    <p:extLst>
      <p:ext uri="{19B8F6BF-5375-455C-9EA6-DF929625EA0E}">
        <p15:presenceInfo xmlns:p15="http://schemas.microsoft.com/office/powerpoint/2012/main" userId="S::lojezua@apsk12.org::7a35a1ed-a1a1-46cc-bd02-03ecdc671c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3T09:24:12.565" idx="3">
    <p:pos x="4426" y="45"/>
    <p:text>After reviewing your data (both qualitative and quantitative), identify some strengths and weaknesses as a CIP Team and list them here. From there, please identify an overarching need for each pritority area.</p:text>
    <p:extLst>
      <p:ext uri="{C676402C-5697-4E1C-873F-D02D1690AC5C}">
        <p15:threadingInfo xmlns:p15="http://schemas.microsoft.com/office/powerpoint/2012/main" timeZoneBias="240"/>
      </p:ext>
    </p:extLst>
  </p:cm>
  <p:cm authorId="1" dt="2022-05-03T09:24:56.839" idx="4">
    <p:pos x="4573" y="4603"/>
    <p:text>Click on this jamboard link. Allow 5 min for all members of your team to brainstorm a problem statement for each area: Literacy, Numeracy, and Culture/Climate. Choose ONE Problem Statement for each area (literacy, numeracy, and climate/culture).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a:t>Fall 2021</a:t>
          </a:r>
        </a:p>
        <a:p>
          <a:r>
            <a:rPr lang="en-US" b="0" i="0" u="none"/>
            <a:t>GO Team Developed 2021-2025 Strategic Plan</a:t>
          </a:r>
          <a:endParaRPr lang="en-US"/>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p>
      </dgm:t>
    </dgm:pt>
    <dgm:pt modelId="{0F6BA1FB-59E5-4F16-A7B4-1533BB1F09E4}">
      <dgm:prSet/>
      <dgm:spPr>
        <a:solidFill>
          <a:schemeClr val="accent2">
            <a:lumMod val="20000"/>
            <a:lumOff val="80000"/>
            <a:alpha val="90000"/>
          </a:schemeClr>
        </a:solidFill>
        <a:ln>
          <a:noFill/>
        </a:ln>
      </dgm:spPr>
      <dgm:t>
        <a:bodyPr/>
        <a:lstStyle/>
        <a:p>
          <a:r>
            <a:rPr lang="en-US" b="1" i="0" u="sng" dirty="0"/>
            <a:t>Summer 2024</a:t>
          </a:r>
        </a:p>
        <a:p>
          <a:r>
            <a:rPr lang="en-US" dirty="0"/>
            <a:t>School Leadership completed Needs Assessment and defined overarching needs for SY24-25</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p>
      </dgm:t>
    </dgm:pt>
    <dgm:pt modelId="{1D096F01-AEA8-401D-8348-98E9A81F3CE0}">
      <dgm:prSet/>
      <dgm:spPr>
        <a:solidFill>
          <a:schemeClr val="accent4">
            <a:lumMod val="20000"/>
            <a:lumOff val="80000"/>
            <a:alpha val="90000"/>
          </a:schemeClr>
        </a:solidFill>
        <a:ln>
          <a:noFill/>
        </a:ln>
      </dgm:spPr>
      <dgm:t>
        <a:bodyPr/>
        <a:lstStyle/>
        <a:p>
          <a:r>
            <a:rPr lang="en-US" b="1" i="0" u="sng" dirty="0"/>
            <a:t>August 2024</a:t>
          </a:r>
        </a:p>
        <a:p>
          <a:r>
            <a:rPr lang="en-US" b="0" u="none" dirty="0"/>
            <a:t>School Leadership completed 2024-2025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p>
      </dgm:t>
    </dgm:pt>
    <dgm:pt modelId="{DE16CBB4-D3F4-44AD-8379-3A5D78B889D5}">
      <dgm:prSet/>
      <dgm:spPr>
        <a:solidFill>
          <a:schemeClr val="accent5">
            <a:lumMod val="20000"/>
            <a:lumOff val="80000"/>
            <a:alpha val="90000"/>
          </a:schemeClr>
        </a:solidFill>
        <a:ln>
          <a:noFill/>
        </a:ln>
      </dgm:spPr>
      <dgm:t>
        <a:bodyPr/>
        <a:lstStyle/>
        <a:p>
          <a:r>
            <a:rPr lang="en-US" b="1" u="sng" dirty="0"/>
            <a:t>Sept. – Dec. 2024</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SY25-26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0D13E-8387-497F-9AE9-0CA64B11321E}"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0B9D68F0-EE5D-4AEA-8EF6-E4C3A02DEDA6}">
      <dgm:prSet phldrT="[Text]" custT="1"/>
      <dgm:spPr>
        <a:solidFill>
          <a:schemeClr val="accent1"/>
        </a:solidFill>
      </dgm:spPr>
      <dgm:t>
        <a:bodyPr vert="vert"/>
        <a:lstStyle/>
        <a:p>
          <a:r>
            <a:rPr lang="en-US" sz="2400" b="1" dirty="0">
              <a:solidFill>
                <a:schemeClr val="tx2"/>
              </a:solidFill>
            </a:rPr>
            <a:t>If not, which CIP Goal(s) are missing and should be added to the Strategic Plan?</a:t>
          </a:r>
          <a:endParaRPr lang="en-US" sz="2400" dirty="0"/>
        </a:p>
      </dgm:t>
    </dgm:pt>
    <dgm:pt modelId="{7BCD8C26-3E7F-47A3-9D33-56476FC36C16}" type="parTrans" cxnId="{3558A27A-8DF5-4AB3-82F1-C28227EBF48F}">
      <dgm:prSet/>
      <dgm:spPr/>
      <dgm:t>
        <a:bodyPr/>
        <a:lstStyle/>
        <a:p>
          <a:endParaRPr lang="en-US"/>
        </a:p>
      </dgm:t>
    </dgm:pt>
    <dgm:pt modelId="{839B795F-49C1-494A-900B-A0C1FB705537}" type="sibTrans" cxnId="{3558A27A-8DF5-4AB3-82F1-C28227EBF48F}">
      <dgm:prSet/>
      <dgm:spPr/>
      <dgm:t>
        <a:bodyPr/>
        <a:lstStyle/>
        <a:p>
          <a:endParaRPr lang="en-US"/>
        </a:p>
      </dgm:t>
    </dgm:pt>
    <dgm:pt modelId="{846D2822-EEF6-4383-AC22-42B1E37D5EB2}">
      <dgm:prSet phldrT="[Text]" phldr="1"/>
      <dgm:spPr/>
      <dgm:t>
        <a:bodyPr/>
        <a:lstStyle/>
        <a:p>
          <a:endParaRPr lang="en-US"/>
        </a:p>
      </dgm:t>
    </dgm:pt>
    <dgm:pt modelId="{78C56BFC-64AE-452D-B9A1-DD2A467FDBE1}" type="parTrans" cxnId="{3F7A286B-1A01-4EEE-BD7D-3A63C6760E53}">
      <dgm:prSet/>
      <dgm:spPr/>
      <dgm:t>
        <a:bodyPr/>
        <a:lstStyle/>
        <a:p>
          <a:endParaRPr lang="en-US"/>
        </a:p>
      </dgm:t>
    </dgm:pt>
    <dgm:pt modelId="{C980D98E-9DFB-4FEF-BE8F-BAE761BCE05A}" type="sibTrans" cxnId="{3F7A286B-1A01-4EEE-BD7D-3A63C6760E53}">
      <dgm:prSet/>
      <dgm:spPr/>
      <dgm:t>
        <a:bodyPr/>
        <a:lstStyle/>
        <a:p>
          <a:endParaRPr lang="en-US"/>
        </a:p>
      </dgm:t>
    </dgm:pt>
    <dgm:pt modelId="{6BCA434A-9E79-40A6-9DBA-AC74ADA4C1A5}">
      <dgm:prSet phldrT="[Text]" phldr="1"/>
      <dgm:spPr/>
      <dgm:t>
        <a:bodyPr/>
        <a:lstStyle/>
        <a:p>
          <a:endParaRPr lang="en-US"/>
        </a:p>
      </dgm:t>
    </dgm:pt>
    <dgm:pt modelId="{6AFB04C1-FD02-45B4-A60D-C60703F9B20E}" type="parTrans" cxnId="{7C32A66E-5D30-4A7E-AE22-B89A7304F846}">
      <dgm:prSet/>
      <dgm:spPr/>
      <dgm:t>
        <a:bodyPr/>
        <a:lstStyle/>
        <a:p>
          <a:endParaRPr lang="en-US"/>
        </a:p>
      </dgm:t>
    </dgm:pt>
    <dgm:pt modelId="{5970831F-3F18-459B-9C87-D89FE94C007B}" type="sibTrans" cxnId="{7C32A66E-5D30-4A7E-AE22-B89A7304F846}">
      <dgm:prSet/>
      <dgm:spPr/>
      <dgm:t>
        <a:bodyPr/>
        <a:lstStyle/>
        <a:p>
          <a:endParaRPr lang="en-US"/>
        </a:p>
      </dgm:t>
    </dgm:pt>
    <dgm:pt modelId="{C73A12E2-3E56-495C-BE90-65A1523332DD}">
      <dgm:prSet phldrT="[Text]" phldr="1"/>
      <dgm:spPr/>
      <dgm:t>
        <a:bodyPr/>
        <a:lstStyle/>
        <a:p>
          <a:endParaRPr lang="en-US"/>
        </a:p>
      </dgm:t>
    </dgm:pt>
    <dgm:pt modelId="{564B08E0-503F-4382-8A0F-61A1552F9B07}" type="parTrans" cxnId="{AADDAFB4-3174-4E5B-97DC-66D49034DA36}">
      <dgm:prSet/>
      <dgm:spPr/>
      <dgm:t>
        <a:bodyPr/>
        <a:lstStyle/>
        <a:p>
          <a:endParaRPr lang="en-US"/>
        </a:p>
      </dgm:t>
    </dgm:pt>
    <dgm:pt modelId="{7ABB83F0-8F20-4AD7-A4AC-BC6642E8BE51}" type="sibTrans" cxnId="{AADDAFB4-3174-4E5B-97DC-66D49034DA36}">
      <dgm:prSet/>
      <dgm:spPr/>
      <dgm:t>
        <a:bodyPr/>
        <a:lstStyle/>
        <a:p>
          <a:endParaRPr lang="en-US"/>
        </a:p>
      </dgm:t>
    </dgm:pt>
    <dgm:pt modelId="{42250AB6-48ED-48D1-9C7C-853DD6BD4E7B}" type="pres">
      <dgm:prSet presAssocID="{8BB0D13E-8387-497F-9AE9-0CA64B11321E}" presName="Name0" presStyleCnt="0">
        <dgm:presLayoutVars>
          <dgm:chPref val="1"/>
          <dgm:dir/>
          <dgm:animOne val="branch"/>
          <dgm:animLvl val="lvl"/>
          <dgm:resizeHandles val="exact"/>
        </dgm:presLayoutVars>
      </dgm:prSet>
      <dgm:spPr/>
    </dgm:pt>
    <dgm:pt modelId="{74671C8D-E163-486F-97D1-38B8C6D9B609}" type="pres">
      <dgm:prSet presAssocID="{0B9D68F0-EE5D-4AEA-8EF6-E4C3A02DEDA6}" presName="root1" presStyleCnt="0"/>
      <dgm:spPr/>
    </dgm:pt>
    <dgm:pt modelId="{710BE217-76F0-48CD-A1EE-A7A1F3304CD0}" type="pres">
      <dgm:prSet presAssocID="{0B9D68F0-EE5D-4AEA-8EF6-E4C3A02DEDA6}" presName="LevelOneTextNode" presStyleLbl="node0" presStyleIdx="0" presStyleCnt="1" custScaleX="254134" custScaleY="62825" custLinFactNeighborX="2654" custLinFactNeighborY="-1897">
        <dgm:presLayoutVars>
          <dgm:chPref val="3"/>
        </dgm:presLayoutVars>
      </dgm:prSet>
      <dgm:spPr/>
    </dgm:pt>
    <dgm:pt modelId="{B7DE842F-D1F7-4708-9E23-6515F7E2D149}" type="pres">
      <dgm:prSet presAssocID="{0B9D68F0-EE5D-4AEA-8EF6-E4C3A02DEDA6}" presName="level2hierChild" presStyleCnt="0"/>
      <dgm:spPr/>
    </dgm:pt>
    <dgm:pt modelId="{62D5BCF4-0934-4551-A5C6-836652AD2D65}" type="pres">
      <dgm:prSet presAssocID="{78C56BFC-64AE-452D-B9A1-DD2A467FDBE1}" presName="conn2-1" presStyleLbl="parChTrans1D2" presStyleIdx="0" presStyleCnt="3"/>
      <dgm:spPr/>
    </dgm:pt>
    <dgm:pt modelId="{76576176-C3AD-46B7-8553-4225A904B498}" type="pres">
      <dgm:prSet presAssocID="{78C56BFC-64AE-452D-B9A1-DD2A467FDBE1}" presName="connTx" presStyleLbl="parChTrans1D2" presStyleIdx="0" presStyleCnt="3"/>
      <dgm:spPr/>
    </dgm:pt>
    <dgm:pt modelId="{536C16F5-BD18-4AB9-BDAC-20C0F87A0AFA}" type="pres">
      <dgm:prSet presAssocID="{846D2822-EEF6-4383-AC22-42B1E37D5EB2}" presName="root2" presStyleCnt="0"/>
      <dgm:spPr/>
    </dgm:pt>
    <dgm:pt modelId="{1DEB3910-3FC8-43D5-828A-D0B35074EABF}" type="pres">
      <dgm:prSet presAssocID="{846D2822-EEF6-4383-AC22-42B1E37D5EB2}" presName="LevelTwoTextNode" presStyleLbl="node2" presStyleIdx="0" presStyleCnt="3">
        <dgm:presLayoutVars>
          <dgm:chPref val="3"/>
        </dgm:presLayoutVars>
      </dgm:prSet>
      <dgm:spPr/>
    </dgm:pt>
    <dgm:pt modelId="{9F06C3F8-7B4B-4322-B6C1-51CBD2899949}" type="pres">
      <dgm:prSet presAssocID="{846D2822-EEF6-4383-AC22-42B1E37D5EB2}" presName="level3hierChild" presStyleCnt="0"/>
      <dgm:spPr/>
    </dgm:pt>
    <dgm:pt modelId="{4E1DEAC2-8440-4296-A091-A13A8B0C4E4F}" type="pres">
      <dgm:prSet presAssocID="{6AFB04C1-FD02-45B4-A60D-C60703F9B20E}" presName="conn2-1" presStyleLbl="parChTrans1D2" presStyleIdx="1" presStyleCnt="3"/>
      <dgm:spPr/>
    </dgm:pt>
    <dgm:pt modelId="{8EFA0603-707B-455F-AA53-EA3740A9037C}" type="pres">
      <dgm:prSet presAssocID="{6AFB04C1-FD02-45B4-A60D-C60703F9B20E}" presName="connTx" presStyleLbl="parChTrans1D2" presStyleIdx="1" presStyleCnt="3"/>
      <dgm:spPr/>
    </dgm:pt>
    <dgm:pt modelId="{983A5A99-F758-4B79-87E6-C37305661535}" type="pres">
      <dgm:prSet presAssocID="{6BCA434A-9E79-40A6-9DBA-AC74ADA4C1A5}" presName="root2" presStyleCnt="0"/>
      <dgm:spPr/>
    </dgm:pt>
    <dgm:pt modelId="{51A8CE91-5B5E-414B-BC78-D9CC9585E8CD}" type="pres">
      <dgm:prSet presAssocID="{6BCA434A-9E79-40A6-9DBA-AC74ADA4C1A5}" presName="LevelTwoTextNode" presStyleLbl="node2" presStyleIdx="1" presStyleCnt="3">
        <dgm:presLayoutVars>
          <dgm:chPref val="3"/>
        </dgm:presLayoutVars>
      </dgm:prSet>
      <dgm:spPr/>
    </dgm:pt>
    <dgm:pt modelId="{E7D5B97E-F24F-4373-A984-1A7E476EFACC}" type="pres">
      <dgm:prSet presAssocID="{6BCA434A-9E79-40A6-9DBA-AC74ADA4C1A5}" presName="level3hierChild" presStyleCnt="0"/>
      <dgm:spPr/>
    </dgm:pt>
    <dgm:pt modelId="{91CD6F8A-3F78-4F19-8760-89D52AAC4EAB}" type="pres">
      <dgm:prSet presAssocID="{564B08E0-503F-4382-8A0F-61A1552F9B07}" presName="conn2-1" presStyleLbl="parChTrans1D2" presStyleIdx="2" presStyleCnt="3"/>
      <dgm:spPr/>
    </dgm:pt>
    <dgm:pt modelId="{D1E32447-AAA1-4FD5-AFDB-E128087230D6}" type="pres">
      <dgm:prSet presAssocID="{564B08E0-503F-4382-8A0F-61A1552F9B07}" presName="connTx" presStyleLbl="parChTrans1D2" presStyleIdx="2" presStyleCnt="3"/>
      <dgm:spPr/>
    </dgm:pt>
    <dgm:pt modelId="{C7761027-473C-41BC-9501-56683425E84C}" type="pres">
      <dgm:prSet presAssocID="{C73A12E2-3E56-495C-BE90-65A1523332DD}" presName="root2" presStyleCnt="0"/>
      <dgm:spPr/>
    </dgm:pt>
    <dgm:pt modelId="{125DE67B-1DAB-4CC4-9930-FDE6C64D3016}" type="pres">
      <dgm:prSet presAssocID="{C73A12E2-3E56-495C-BE90-65A1523332DD}" presName="LevelTwoTextNode" presStyleLbl="node2" presStyleIdx="2" presStyleCnt="3">
        <dgm:presLayoutVars>
          <dgm:chPref val="3"/>
        </dgm:presLayoutVars>
      </dgm:prSet>
      <dgm:spPr/>
    </dgm:pt>
    <dgm:pt modelId="{733B4B9C-7C8D-425A-8849-35FA31A90EF0}" type="pres">
      <dgm:prSet presAssocID="{C73A12E2-3E56-495C-BE90-65A1523332DD}" presName="level3hierChild" presStyleCnt="0"/>
      <dgm:spPr/>
    </dgm:pt>
  </dgm:ptLst>
  <dgm:cxnLst>
    <dgm:cxn modelId="{3B36282E-1919-4007-8CCB-9B100B2F75F4}" type="presOf" srcId="{0B9D68F0-EE5D-4AEA-8EF6-E4C3A02DEDA6}" destId="{710BE217-76F0-48CD-A1EE-A7A1F3304CD0}" srcOrd="0" destOrd="0" presId="urn:microsoft.com/office/officeart/2008/layout/HorizontalMultiLevelHierarchy"/>
    <dgm:cxn modelId="{1814383E-C2AF-4F94-8B94-D83ACE754B67}" type="presOf" srcId="{C73A12E2-3E56-495C-BE90-65A1523332DD}" destId="{125DE67B-1DAB-4CC4-9930-FDE6C64D3016}" srcOrd="0" destOrd="0" presId="urn:microsoft.com/office/officeart/2008/layout/HorizontalMultiLevelHierarchy"/>
    <dgm:cxn modelId="{89389F44-AA56-40E4-BC27-623CA042613A}" type="presOf" srcId="{78C56BFC-64AE-452D-B9A1-DD2A467FDBE1}" destId="{62D5BCF4-0934-4551-A5C6-836652AD2D65}" srcOrd="0" destOrd="0" presId="urn:microsoft.com/office/officeart/2008/layout/HorizontalMultiLevelHierarchy"/>
    <dgm:cxn modelId="{3F7A286B-1A01-4EEE-BD7D-3A63C6760E53}" srcId="{0B9D68F0-EE5D-4AEA-8EF6-E4C3A02DEDA6}" destId="{846D2822-EEF6-4383-AC22-42B1E37D5EB2}" srcOrd="0" destOrd="0" parTransId="{78C56BFC-64AE-452D-B9A1-DD2A467FDBE1}" sibTransId="{C980D98E-9DFB-4FEF-BE8F-BAE761BCE05A}"/>
    <dgm:cxn modelId="{7C32A66E-5D30-4A7E-AE22-B89A7304F846}" srcId="{0B9D68F0-EE5D-4AEA-8EF6-E4C3A02DEDA6}" destId="{6BCA434A-9E79-40A6-9DBA-AC74ADA4C1A5}" srcOrd="1" destOrd="0" parTransId="{6AFB04C1-FD02-45B4-A60D-C60703F9B20E}" sibTransId="{5970831F-3F18-459B-9C87-D89FE94C007B}"/>
    <dgm:cxn modelId="{AE1C4C71-1242-4391-90C4-625321940AD2}" type="presOf" srcId="{6AFB04C1-FD02-45B4-A60D-C60703F9B20E}" destId="{8EFA0603-707B-455F-AA53-EA3740A9037C}" srcOrd="1" destOrd="0" presId="urn:microsoft.com/office/officeart/2008/layout/HorizontalMultiLevelHierarchy"/>
    <dgm:cxn modelId="{B8F3A057-2E6A-4275-B01C-6FB1030A08C8}" type="presOf" srcId="{564B08E0-503F-4382-8A0F-61A1552F9B07}" destId="{D1E32447-AAA1-4FD5-AFDB-E128087230D6}" srcOrd="1" destOrd="0" presId="urn:microsoft.com/office/officeart/2008/layout/HorizontalMultiLevelHierarchy"/>
    <dgm:cxn modelId="{3558A27A-8DF5-4AB3-82F1-C28227EBF48F}" srcId="{8BB0D13E-8387-497F-9AE9-0CA64B11321E}" destId="{0B9D68F0-EE5D-4AEA-8EF6-E4C3A02DEDA6}" srcOrd="0" destOrd="0" parTransId="{7BCD8C26-3E7F-47A3-9D33-56476FC36C16}" sibTransId="{839B795F-49C1-494A-900B-A0C1FB705537}"/>
    <dgm:cxn modelId="{A1898A80-EF8C-40D9-9309-A934262F1F48}" type="presOf" srcId="{8BB0D13E-8387-497F-9AE9-0CA64B11321E}" destId="{42250AB6-48ED-48D1-9C7C-853DD6BD4E7B}" srcOrd="0" destOrd="0" presId="urn:microsoft.com/office/officeart/2008/layout/HorizontalMultiLevelHierarchy"/>
    <dgm:cxn modelId="{F5FBDE93-FD4D-469B-8011-232FD71C8889}" type="presOf" srcId="{6AFB04C1-FD02-45B4-A60D-C60703F9B20E}" destId="{4E1DEAC2-8440-4296-A091-A13A8B0C4E4F}" srcOrd="0" destOrd="0" presId="urn:microsoft.com/office/officeart/2008/layout/HorizontalMultiLevelHierarchy"/>
    <dgm:cxn modelId="{150FBFAA-DE0E-47C3-8B3B-727BAD1DB84E}" type="presOf" srcId="{78C56BFC-64AE-452D-B9A1-DD2A467FDBE1}" destId="{76576176-C3AD-46B7-8553-4225A904B498}" srcOrd="1" destOrd="0" presId="urn:microsoft.com/office/officeart/2008/layout/HorizontalMultiLevelHierarchy"/>
    <dgm:cxn modelId="{AADDAFB4-3174-4E5B-97DC-66D49034DA36}" srcId="{0B9D68F0-EE5D-4AEA-8EF6-E4C3A02DEDA6}" destId="{C73A12E2-3E56-495C-BE90-65A1523332DD}" srcOrd="2" destOrd="0" parTransId="{564B08E0-503F-4382-8A0F-61A1552F9B07}" sibTransId="{7ABB83F0-8F20-4AD7-A4AC-BC6642E8BE51}"/>
    <dgm:cxn modelId="{A9EB0BBA-65CC-451E-9350-E839B664E325}" type="presOf" srcId="{846D2822-EEF6-4383-AC22-42B1E37D5EB2}" destId="{1DEB3910-3FC8-43D5-828A-D0B35074EABF}" srcOrd="0" destOrd="0" presId="urn:microsoft.com/office/officeart/2008/layout/HorizontalMultiLevelHierarchy"/>
    <dgm:cxn modelId="{286740ED-64FA-462A-ABF1-3722C9F8D5DD}" type="presOf" srcId="{6BCA434A-9E79-40A6-9DBA-AC74ADA4C1A5}" destId="{51A8CE91-5B5E-414B-BC78-D9CC9585E8CD}" srcOrd="0" destOrd="0" presId="urn:microsoft.com/office/officeart/2008/layout/HorizontalMultiLevelHierarchy"/>
    <dgm:cxn modelId="{5DC205F6-717A-4B58-8AAE-57BDA48AA2AE}" type="presOf" srcId="{564B08E0-503F-4382-8A0F-61A1552F9B07}" destId="{91CD6F8A-3F78-4F19-8760-89D52AAC4EAB}" srcOrd="0" destOrd="0" presId="urn:microsoft.com/office/officeart/2008/layout/HorizontalMultiLevelHierarchy"/>
    <dgm:cxn modelId="{25818C51-6D49-4B20-8512-39B85E202DD3}" type="presParOf" srcId="{42250AB6-48ED-48D1-9C7C-853DD6BD4E7B}" destId="{74671C8D-E163-486F-97D1-38B8C6D9B609}" srcOrd="0" destOrd="0" presId="urn:microsoft.com/office/officeart/2008/layout/HorizontalMultiLevelHierarchy"/>
    <dgm:cxn modelId="{F37580C3-09DD-4B52-A787-820CDD2C83AF}" type="presParOf" srcId="{74671C8D-E163-486F-97D1-38B8C6D9B609}" destId="{710BE217-76F0-48CD-A1EE-A7A1F3304CD0}" srcOrd="0" destOrd="0" presId="urn:microsoft.com/office/officeart/2008/layout/HorizontalMultiLevelHierarchy"/>
    <dgm:cxn modelId="{DA00F0C3-ADBA-4908-81E6-25D140AE2C2F}" type="presParOf" srcId="{74671C8D-E163-486F-97D1-38B8C6D9B609}" destId="{B7DE842F-D1F7-4708-9E23-6515F7E2D149}" srcOrd="1" destOrd="0" presId="urn:microsoft.com/office/officeart/2008/layout/HorizontalMultiLevelHierarchy"/>
    <dgm:cxn modelId="{1ADB9BDB-7032-4E0E-8767-FE0EA39E2156}" type="presParOf" srcId="{B7DE842F-D1F7-4708-9E23-6515F7E2D149}" destId="{62D5BCF4-0934-4551-A5C6-836652AD2D65}" srcOrd="0" destOrd="0" presId="urn:microsoft.com/office/officeart/2008/layout/HorizontalMultiLevelHierarchy"/>
    <dgm:cxn modelId="{456F9329-B379-4455-B670-09A96FC876AA}" type="presParOf" srcId="{62D5BCF4-0934-4551-A5C6-836652AD2D65}" destId="{76576176-C3AD-46B7-8553-4225A904B498}" srcOrd="0" destOrd="0" presId="urn:microsoft.com/office/officeart/2008/layout/HorizontalMultiLevelHierarchy"/>
    <dgm:cxn modelId="{30D132CE-672F-49C0-A897-6FC01B7F8CB6}" type="presParOf" srcId="{B7DE842F-D1F7-4708-9E23-6515F7E2D149}" destId="{536C16F5-BD18-4AB9-BDAC-20C0F87A0AFA}" srcOrd="1" destOrd="0" presId="urn:microsoft.com/office/officeart/2008/layout/HorizontalMultiLevelHierarchy"/>
    <dgm:cxn modelId="{E7D025EF-3B45-4655-A2F3-DEFF715D4240}" type="presParOf" srcId="{536C16F5-BD18-4AB9-BDAC-20C0F87A0AFA}" destId="{1DEB3910-3FC8-43D5-828A-D0B35074EABF}" srcOrd="0" destOrd="0" presId="urn:microsoft.com/office/officeart/2008/layout/HorizontalMultiLevelHierarchy"/>
    <dgm:cxn modelId="{00F86A9D-2FA5-459C-B39D-B837183DF226}" type="presParOf" srcId="{536C16F5-BD18-4AB9-BDAC-20C0F87A0AFA}" destId="{9F06C3F8-7B4B-4322-B6C1-51CBD2899949}" srcOrd="1" destOrd="0" presId="urn:microsoft.com/office/officeart/2008/layout/HorizontalMultiLevelHierarchy"/>
    <dgm:cxn modelId="{4C1EF4C0-EBFD-4F56-9959-B39899070235}" type="presParOf" srcId="{B7DE842F-D1F7-4708-9E23-6515F7E2D149}" destId="{4E1DEAC2-8440-4296-A091-A13A8B0C4E4F}" srcOrd="2" destOrd="0" presId="urn:microsoft.com/office/officeart/2008/layout/HorizontalMultiLevelHierarchy"/>
    <dgm:cxn modelId="{FF084CB7-D533-49F0-AB29-2265603B0997}" type="presParOf" srcId="{4E1DEAC2-8440-4296-A091-A13A8B0C4E4F}" destId="{8EFA0603-707B-455F-AA53-EA3740A9037C}" srcOrd="0" destOrd="0" presId="urn:microsoft.com/office/officeart/2008/layout/HorizontalMultiLevelHierarchy"/>
    <dgm:cxn modelId="{4A9EACA9-7F76-403F-9CDE-ECCAF7107CEE}" type="presParOf" srcId="{B7DE842F-D1F7-4708-9E23-6515F7E2D149}" destId="{983A5A99-F758-4B79-87E6-C37305661535}" srcOrd="3" destOrd="0" presId="urn:microsoft.com/office/officeart/2008/layout/HorizontalMultiLevelHierarchy"/>
    <dgm:cxn modelId="{C2775E76-F641-4533-B8E0-DB8BEE567E0E}" type="presParOf" srcId="{983A5A99-F758-4B79-87E6-C37305661535}" destId="{51A8CE91-5B5E-414B-BC78-D9CC9585E8CD}" srcOrd="0" destOrd="0" presId="urn:microsoft.com/office/officeart/2008/layout/HorizontalMultiLevelHierarchy"/>
    <dgm:cxn modelId="{B80015C4-4F7E-4ECA-A2C0-B5A310E347D1}" type="presParOf" srcId="{983A5A99-F758-4B79-87E6-C37305661535}" destId="{E7D5B97E-F24F-4373-A984-1A7E476EFACC}" srcOrd="1" destOrd="0" presId="urn:microsoft.com/office/officeart/2008/layout/HorizontalMultiLevelHierarchy"/>
    <dgm:cxn modelId="{50244073-65B3-4B32-9564-CAD83064E67F}" type="presParOf" srcId="{B7DE842F-D1F7-4708-9E23-6515F7E2D149}" destId="{91CD6F8A-3F78-4F19-8760-89D52AAC4EAB}" srcOrd="4" destOrd="0" presId="urn:microsoft.com/office/officeart/2008/layout/HorizontalMultiLevelHierarchy"/>
    <dgm:cxn modelId="{A448B2BB-0D35-442D-95BD-7EE4F2A6AB57}" type="presParOf" srcId="{91CD6F8A-3F78-4F19-8760-89D52AAC4EAB}" destId="{D1E32447-AAA1-4FD5-AFDB-E128087230D6}" srcOrd="0" destOrd="0" presId="urn:microsoft.com/office/officeart/2008/layout/HorizontalMultiLevelHierarchy"/>
    <dgm:cxn modelId="{DA27FB97-736D-42C5-B039-FA75666DB7ED}" type="presParOf" srcId="{B7DE842F-D1F7-4708-9E23-6515F7E2D149}" destId="{C7761027-473C-41BC-9501-56683425E84C}" srcOrd="5" destOrd="0" presId="urn:microsoft.com/office/officeart/2008/layout/HorizontalMultiLevelHierarchy"/>
    <dgm:cxn modelId="{6BC9557E-1BA6-4229-B676-D260F16B763E}" type="presParOf" srcId="{C7761027-473C-41BC-9501-56683425E84C}" destId="{125DE67B-1DAB-4CC4-9930-FDE6C64D3016}" srcOrd="0" destOrd="0" presId="urn:microsoft.com/office/officeart/2008/layout/HorizontalMultiLevelHierarchy"/>
    <dgm:cxn modelId="{9E11990C-81A8-49C1-9C41-2BB7893A7CDD}" type="presParOf" srcId="{C7761027-473C-41BC-9501-56683425E84C}" destId="{733B4B9C-7C8D-425A-8849-35FA31A90EF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561721-7C2C-4A79-B878-44F3018FFCA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5FD8D9F0-5EA9-416A-BC6F-371703DCB2BB}">
      <dgm:prSet phldrT="[Text]"/>
      <dgm:spPr/>
      <dgm:t>
        <a:bodyPr/>
        <a:lstStyle/>
        <a:p>
          <a:r>
            <a:rPr lang="en-US" dirty="0"/>
            <a:t>What progress has been made towards the priorities identified in our Strategic Plan? What evidence/data do we have?</a:t>
          </a:r>
        </a:p>
      </dgm:t>
    </dgm:pt>
    <dgm:pt modelId="{F04CC161-7796-4590-A4F7-0554A7980E00}" type="parTrans" cxnId="{D66810A5-B7AA-4EB9-8B01-6BBCC3A969E4}">
      <dgm:prSet/>
      <dgm:spPr/>
      <dgm:t>
        <a:bodyPr/>
        <a:lstStyle/>
        <a:p>
          <a:endParaRPr lang="en-US"/>
        </a:p>
      </dgm:t>
    </dgm:pt>
    <dgm:pt modelId="{74C54E56-029E-4673-90E3-F18B56E5C717}" type="sibTrans" cxnId="{D66810A5-B7AA-4EB9-8B01-6BBCC3A969E4}">
      <dgm:prSet/>
      <dgm:spPr/>
      <dgm:t>
        <a:bodyPr/>
        <a:lstStyle/>
        <a:p>
          <a:endParaRPr lang="en-US"/>
        </a:p>
      </dgm:t>
    </dgm:pt>
    <dgm:pt modelId="{7D8DE8F9-4037-42E2-ABA2-A8CF78EDF0C0}">
      <dgm:prSet phldrT="[Text]" phldr="1"/>
      <dgm:spPr/>
      <dgm:t>
        <a:bodyPr/>
        <a:lstStyle/>
        <a:p>
          <a:endParaRPr lang="en-US"/>
        </a:p>
      </dgm:t>
    </dgm:pt>
    <dgm:pt modelId="{C00BA478-F7EF-4ABA-92DA-E21119F821FF}" type="parTrans" cxnId="{B1AD958D-312C-4C81-BF7A-57725718AB23}">
      <dgm:prSet/>
      <dgm:spPr/>
      <dgm:t>
        <a:bodyPr/>
        <a:lstStyle/>
        <a:p>
          <a:endParaRPr lang="en-US"/>
        </a:p>
      </dgm:t>
    </dgm:pt>
    <dgm:pt modelId="{C4969F15-0CB7-4674-8729-4D79E41EFDA7}" type="sibTrans" cxnId="{B1AD958D-312C-4C81-BF7A-57725718AB23}">
      <dgm:prSet/>
      <dgm:spPr/>
      <dgm:t>
        <a:bodyPr/>
        <a:lstStyle/>
        <a:p>
          <a:endParaRPr lang="en-US"/>
        </a:p>
      </dgm:t>
    </dgm:pt>
    <dgm:pt modelId="{7B5E9A1F-117F-4191-BC8F-A7005E62DE23}">
      <dgm:prSet phldrT="[Text]" phldr="1"/>
      <dgm:spPr/>
      <dgm:t>
        <a:bodyPr/>
        <a:lstStyle/>
        <a:p>
          <a:endParaRPr lang="en-US"/>
        </a:p>
      </dgm:t>
    </dgm:pt>
    <dgm:pt modelId="{26A3B9F1-3BFE-42E9-BB1B-C5F1334B3B0C}" type="parTrans" cxnId="{3BD83EC1-6095-4A9B-B7CB-48513911C3FF}">
      <dgm:prSet/>
      <dgm:spPr/>
      <dgm:t>
        <a:bodyPr/>
        <a:lstStyle/>
        <a:p>
          <a:endParaRPr lang="en-US"/>
        </a:p>
      </dgm:t>
    </dgm:pt>
    <dgm:pt modelId="{52E22CBE-ADCE-4C91-8482-35BE96262B4F}" type="sibTrans" cxnId="{3BD83EC1-6095-4A9B-B7CB-48513911C3FF}">
      <dgm:prSet/>
      <dgm:spPr/>
      <dgm:t>
        <a:bodyPr/>
        <a:lstStyle/>
        <a:p>
          <a:endParaRPr lang="en-US"/>
        </a:p>
      </dgm:t>
    </dgm:pt>
    <dgm:pt modelId="{89F160A5-385F-435B-993D-624E928494AA}">
      <dgm:prSet phldrT="[Text]"/>
      <dgm:spPr/>
      <dgm:t>
        <a:bodyPr/>
        <a:lstStyle/>
        <a:p>
          <a:r>
            <a:rPr lang="en-US"/>
            <a:t>Based upon available data, are there any other adjustments we need to make to the Strategic Plan?</a:t>
          </a:r>
        </a:p>
      </dgm:t>
    </dgm:pt>
    <dgm:pt modelId="{4257D6F5-1CDE-4CE7-BA71-59923A62EB27}" type="parTrans" cxnId="{A7D09CA9-093A-4767-ACD6-6C5F2C39BA85}">
      <dgm:prSet/>
      <dgm:spPr/>
      <dgm:t>
        <a:bodyPr/>
        <a:lstStyle/>
        <a:p>
          <a:endParaRPr lang="en-US"/>
        </a:p>
      </dgm:t>
    </dgm:pt>
    <dgm:pt modelId="{6D7B85EA-B731-4C65-8788-8E583B5A7C57}" type="sibTrans" cxnId="{A7D09CA9-093A-4767-ACD6-6C5F2C39BA85}">
      <dgm:prSet/>
      <dgm:spPr/>
      <dgm:t>
        <a:bodyPr/>
        <a:lstStyle/>
        <a:p>
          <a:endParaRPr lang="en-US"/>
        </a:p>
      </dgm:t>
    </dgm:pt>
    <dgm:pt modelId="{6055D5BD-ADDF-409D-9855-625CDF7F9FE3}">
      <dgm:prSet phldrT="[Text]" phldr="1"/>
      <dgm:spPr/>
      <dgm:t>
        <a:bodyPr/>
        <a:lstStyle/>
        <a:p>
          <a:endParaRPr lang="en-US"/>
        </a:p>
      </dgm:t>
    </dgm:pt>
    <dgm:pt modelId="{70205FDF-E611-46A3-B5CF-D78CA2243205}" type="parTrans" cxnId="{67B64667-C65B-4BE9-9C5C-9EE61B449C90}">
      <dgm:prSet/>
      <dgm:spPr/>
      <dgm:t>
        <a:bodyPr/>
        <a:lstStyle/>
        <a:p>
          <a:endParaRPr lang="en-US"/>
        </a:p>
      </dgm:t>
    </dgm:pt>
    <dgm:pt modelId="{09C077F7-2D3C-4C62-9106-B324518973A1}" type="sibTrans" cxnId="{67B64667-C65B-4BE9-9C5C-9EE61B449C90}">
      <dgm:prSet/>
      <dgm:spPr/>
      <dgm:t>
        <a:bodyPr/>
        <a:lstStyle/>
        <a:p>
          <a:endParaRPr lang="en-US"/>
        </a:p>
      </dgm:t>
    </dgm:pt>
    <dgm:pt modelId="{925BBD62-4EC4-4B5A-9CF6-9F1D6D44F163}">
      <dgm:prSet phldrT="[Text]" phldr="1"/>
      <dgm:spPr/>
      <dgm:t>
        <a:bodyPr/>
        <a:lstStyle/>
        <a:p>
          <a:endParaRPr lang="en-US"/>
        </a:p>
      </dgm:t>
    </dgm:pt>
    <dgm:pt modelId="{A21FA739-16DB-460F-A034-F7AF72F2AF7C}" type="parTrans" cxnId="{F8E6A70D-3E52-4AC5-BE06-5406BE484943}">
      <dgm:prSet/>
      <dgm:spPr/>
      <dgm:t>
        <a:bodyPr/>
        <a:lstStyle/>
        <a:p>
          <a:endParaRPr lang="en-US"/>
        </a:p>
      </dgm:t>
    </dgm:pt>
    <dgm:pt modelId="{0C938BE3-73D1-4155-9C18-584814935D01}" type="sibTrans" cxnId="{F8E6A70D-3E52-4AC5-BE06-5406BE484943}">
      <dgm:prSet/>
      <dgm:spPr/>
      <dgm:t>
        <a:bodyPr/>
        <a:lstStyle/>
        <a:p>
          <a:endParaRPr lang="en-US"/>
        </a:p>
      </dgm:t>
    </dgm:pt>
    <dgm:pt modelId="{3349C0E8-6BEE-45D4-98CC-EFE56019B217}" type="pres">
      <dgm:prSet presAssocID="{1A561721-7C2C-4A79-B878-44F3018FFCAA}" presName="Name0" presStyleCnt="0">
        <dgm:presLayoutVars>
          <dgm:dir/>
          <dgm:animLvl val="lvl"/>
          <dgm:resizeHandles val="exact"/>
        </dgm:presLayoutVars>
      </dgm:prSet>
      <dgm:spPr/>
    </dgm:pt>
    <dgm:pt modelId="{51CF1083-92AF-4E0D-B1E0-0B8DF8FB61E4}" type="pres">
      <dgm:prSet presAssocID="{5FD8D9F0-5EA9-416A-BC6F-371703DCB2BB}" presName="linNode" presStyleCnt="0"/>
      <dgm:spPr/>
    </dgm:pt>
    <dgm:pt modelId="{7965C820-9C98-4906-A6FB-49503750E358}" type="pres">
      <dgm:prSet presAssocID="{5FD8D9F0-5EA9-416A-BC6F-371703DCB2BB}" presName="parentText" presStyleLbl="node1" presStyleIdx="0" presStyleCnt="2">
        <dgm:presLayoutVars>
          <dgm:chMax val="1"/>
          <dgm:bulletEnabled val="1"/>
        </dgm:presLayoutVars>
      </dgm:prSet>
      <dgm:spPr/>
    </dgm:pt>
    <dgm:pt modelId="{DBDE74F7-5078-407B-9EA3-2E0B74D2EC4E}" type="pres">
      <dgm:prSet presAssocID="{5FD8D9F0-5EA9-416A-BC6F-371703DCB2BB}" presName="descendantText" presStyleLbl="alignAccFollowNode1" presStyleIdx="0" presStyleCnt="2">
        <dgm:presLayoutVars>
          <dgm:bulletEnabled val="1"/>
        </dgm:presLayoutVars>
      </dgm:prSet>
      <dgm:spPr/>
    </dgm:pt>
    <dgm:pt modelId="{8F45CDAB-A328-4CEE-872C-593BFA4EF98A}" type="pres">
      <dgm:prSet presAssocID="{74C54E56-029E-4673-90E3-F18B56E5C717}" presName="sp" presStyleCnt="0"/>
      <dgm:spPr/>
    </dgm:pt>
    <dgm:pt modelId="{F594C48E-4CC6-4C33-A98C-2BD40404145A}" type="pres">
      <dgm:prSet presAssocID="{89F160A5-385F-435B-993D-624E928494AA}" presName="linNode" presStyleCnt="0"/>
      <dgm:spPr/>
    </dgm:pt>
    <dgm:pt modelId="{22F40BCD-7619-40A5-9219-FBE118602349}" type="pres">
      <dgm:prSet presAssocID="{89F160A5-385F-435B-993D-624E928494AA}" presName="parentText" presStyleLbl="node1" presStyleIdx="1" presStyleCnt="2" custScaleX="92607">
        <dgm:presLayoutVars>
          <dgm:chMax val="1"/>
          <dgm:bulletEnabled val="1"/>
        </dgm:presLayoutVars>
      </dgm:prSet>
      <dgm:spPr/>
    </dgm:pt>
    <dgm:pt modelId="{7ADAC373-5A13-4B25-A9B6-1C9418E0F1B6}" type="pres">
      <dgm:prSet presAssocID="{89F160A5-385F-435B-993D-624E928494AA}" presName="descendantText" presStyleLbl="alignAccFollowNode1" presStyleIdx="1" presStyleCnt="2">
        <dgm:presLayoutVars>
          <dgm:bulletEnabled val="1"/>
        </dgm:presLayoutVars>
      </dgm:prSet>
      <dgm:spPr/>
    </dgm:pt>
  </dgm:ptLst>
  <dgm:cxnLst>
    <dgm:cxn modelId="{F8E6A70D-3E52-4AC5-BE06-5406BE484943}" srcId="{89F160A5-385F-435B-993D-624E928494AA}" destId="{925BBD62-4EC4-4B5A-9CF6-9F1D6D44F163}" srcOrd="1" destOrd="0" parTransId="{A21FA739-16DB-460F-A034-F7AF72F2AF7C}" sibTransId="{0C938BE3-73D1-4155-9C18-584814935D01}"/>
    <dgm:cxn modelId="{67B64667-C65B-4BE9-9C5C-9EE61B449C90}" srcId="{89F160A5-385F-435B-993D-624E928494AA}" destId="{6055D5BD-ADDF-409D-9855-625CDF7F9FE3}" srcOrd="0" destOrd="0" parTransId="{70205FDF-E611-46A3-B5CF-D78CA2243205}" sibTransId="{09C077F7-2D3C-4C62-9106-B324518973A1}"/>
    <dgm:cxn modelId="{1C10CB74-D2B6-4E37-9916-CD6EDB9AB9DF}" type="presOf" srcId="{6055D5BD-ADDF-409D-9855-625CDF7F9FE3}" destId="{7ADAC373-5A13-4B25-A9B6-1C9418E0F1B6}" srcOrd="0" destOrd="0" presId="urn:microsoft.com/office/officeart/2005/8/layout/vList5"/>
    <dgm:cxn modelId="{EF18AD77-0A9D-42FE-BDD0-4243F38077E3}" type="presOf" srcId="{925BBD62-4EC4-4B5A-9CF6-9F1D6D44F163}" destId="{7ADAC373-5A13-4B25-A9B6-1C9418E0F1B6}" srcOrd="0" destOrd="1" presId="urn:microsoft.com/office/officeart/2005/8/layout/vList5"/>
    <dgm:cxn modelId="{B1AD958D-312C-4C81-BF7A-57725718AB23}" srcId="{5FD8D9F0-5EA9-416A-BC6F-371703DCB2BB}" destId="{7D8DE8F9-4037-42E2-ABA2-A8CF78EDF0C0}" srcOrd="0" destOrd="0" parTransId="{C00BA478-F7EF-4ABA-92DA-E21119F821FF}" sibTransId="{C4969F15-0CB7-4674-8729-4D79E41EFDA7}"/>
    <dgm:cxn modelId="{E35A6B92-CA8B-4C17-84CB-E7925A14E83B}" type="presOf" srcId="{1A561721-7C2C-4A79-B878-44F3018FFCAA}" destId="{3349C0E8-6BEE-45D4-98CC-EFE56019B217}" srcOrd="0" destOrd="0" presId="urn:microsoft.com/office/officeart/2005/8/layout/vList5"/>
    <dgm:cxn modelId="{D66810A5-B7AA-4EB9-8B01-6BBCC3A969E4}" srcId="{1A561721-7C2C-4A79-B878-44F3018FFCAA}" destId="{5FD8D9F0-5EA9-416A-BC6F-371703DCB2BB}" srcOrd="0" destOrd="0" parTransId="{F04CC161-7796-4590-A4F7-0554A7980E00}" sibTransId="{74C54E56-029E-4673-90E3-F18B56E5C717}"/>
    <dgm:cxn modelId="{A7D09CA9-093A-4767-ACD6-6C5F2C39BA85}" srcId="{1A561721-7C2C-4A79-B878-44F3018FFCAA}" destId="{89F160A5-385F-435B-993D-624E928494AA}" srcOrd="1" destOrd="0" parTransId="{4257D6F5-1CDE-4CE7-BA71-59923A62EB27}" sibTransId="{6D7B85EA-B731-4C65-8788-8E583B5A7C57}"/>
    <dgm:cxn modelId="{3BD83EC1-6095-4A9B-B7CB-48513911C3FF}" srcId="{5FD8D9F0-5EA9-416A-BC6F-371703DCB2BB}" destId="{7B5E9A1F-117F-4191-BC8F-A7005E62DE23}" srcOrd="1" destOrd="0" parTransId="{26A3B9F1-3BFE-42E9-BB1B-C5F1334B3B0C}" sibTransId="{52E22CBE-ADCE-4C91-8482-35BE96262B4F}"/>
    <dgm:cxn modelId="{090C5BC5-ECD8-4966-97F4-DF44DFBD0966}" type="presOf" srcId="{7B5E9A1F-117F-4191-BC8F-A7005E62DE23}" destId="{DBDE74F7-5078-407B-9EA3-2E0B74D2EC4E}" srcOrd="0" destOrd="1" presId="urn:microsoft.com/office/officeart/2005/8/layout/vList5"/>
    <dgm:cxn modelId="{AE3D09E9-E75B-40C3-A500-6864AC845989}" type="presOf" srcId="{89F160A5-385F-435B-993D-624E928494AA}" destId="{22F40BCD-7619-40A5-9219-FBE118602349}" srcOrd="0" destOrd="0" presId="urn:microsoft.com/office/officeart/2005/8/layout/vList5"/>
    <dgm:cxn modelId="{68BFE0ED-4305-445E-8312-4CA9BB17FCDA}" type="presOf" srcId="{7D8DE8F9-4037-42E2-ABA2-A8CF78EDF0C0}" destId="{DBDE74F7-5078-407B-9EA3-2E0B74D2EC4E}" srcOrd="0" destOrd="0" presId="urn:microsoft.com/office/officeart/2005/8/layout/vList5"/>
    <dgm:cxn modelId="{768CE6EF-9175-47EB-9A64-EC512E263E1F}" type="presOf" srcId="{5FD8D9F0-5EA9-416A-BC6F-371703DCB2BB}" destId="{7965C820-9C98-4906-A6FB-49503750E358}" srcOrd="0" destOrd="0" presId="urn:microsoft.com/office/officeart/2005/8/layout/vList5"/>
    <dgm:cxn modelId="{8CC0D2D6-B21B-42D3-9E37-7E4C0F516A52}" type="presParOf" srcId="{3349C0E8-6BEE-45D4-98CC-EFE56019B217}" destId="{51CF1083-92AF-4E0D-B1E0-0B8DF8FB61E4}" srcOrd="0" destOrd="0" presId="urn:microsoft.com/office/officeart/2005/8/layout/vList5"/>
    <dgm:cxn modelId="{677BA229-3FBC-495E-8340-59495AA08273}" type="presParOf" srcId="{51CF1083-92AF-4E0D-B1E0-0B8DF8FB61E4}" destId="{7965C820-9C98-4906-A6FB-49503750E358}" srcOrd="0" destOrd="0" presId="urn:microsoft.com/office/officeart/2005/8/layout/vList5"/>
    <dgm:cxn modelId="{CA5844AE-FF84-410A-96FC-F10D6735DD30}" type="presParOf" srcId="{51CF1083-92AF-4E0D-B1E0-0B8DF8FB61E4}" destId="{DBDE74F7-5078-407B-9EA3-2E0B74D2EC4E}" srcOrd="1" destOrd="0" presId="urn:microsoft.com/office/officeart/2005/8/layout/vList5"/>
    <dgm:cxn modelId="{E8A461FA-D90E-4AB1-ADD0-291E6EF7829F}" type="presParOf" srcId="{3349C0E8-6BEE-45D4-98CC-EFE56019B217}" destId="{8F45CDAB-A328-4CEE-872C-593BFA4EF98A}" srcOrd="1" destOrd="0" presId="urn:microsoft.com/office/officeart/2005/8/layout/vList5"/>
    <dgm:cxn modelId="{DB09595E-E57F-4867-85BC-6B9DD33E9476}" type="presParOf" srcId="{3349C0E8-6BEE-45D4-98CC-EFE56019B217}" destId="{F594C48E-4CC6-4C33-A98C-2BD40404145A}" srcOrd="2" destOrd="0" presId="urn:microsoft.com/office/officeart/2005/8/layout/vList5"/>
    <dgm:cxn modelId="{9BA840CE-E6B6-4E35-8A2F-E79AA72C0295}" type="presParOf" srcId="{F594C48E-4CC6-4C33-A98C-2BD40404145A}" destId="{22F40BCD-7619-40A5-9219-FBE118602349}" srcOrd="0" destOrd="0" presId="urn:microsoft.com/office/officeart/2005/8/layout/vList5"/>
    <dgm:cxn modelId="{88BEC4D9-8A7E-4DCE-8A4F-7DCBFD2AC20F}" type="presParOf" srcId="{F594C48E-4CC6-4C33-A98C-2BD40404145A}" destId="{7ADAC373-5A13-4B25-A9B6-1C9418E0F1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t>Fall 2021</a:t>
          </a:r>
        </a:p>
        <a:p>
          <a:pPr marL="0" lvl="0" indent="0" algn="l" defTabSz="488950">
            <a:lnSpc>
              <a:spcPct val="90000"/>
            </a:lnSpc>
            <a:spcBef>
              <a:spcPct val="0"/>
            </a:spcBef>
            <a:spcAft>
              <a:spcPct val="35000"/>
            </a:spcAft>
            <a:buNone/>
          </a:pPr>
          <a:r>
            <a:rPr lang="en-US" sz="1100" b="0" i="0" u="none" kern="1200"/>
            <a:t>GO Team Developed 2021-2025 Strategic Plan</a:t>
          </a:r>
          <a:endParaRPr lang="en-US" sz="1100" kern="120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 2024</a:t>
          </a:r>
        </a:p>
        <a:p>
          <a:pPr marL="0" lvl="0" indent="0" algn="l" defTabSz="488950">
            <a:lnSpc>
              <a:spcPct val="90000"/>
            </a:lnSpc>
            <a:spcBef>
              <a:spcPct val="0"/>
            </a:spcBef>
            <a:spcAft>
              <a:spcPct val="35000"/>
            </a:spcAft>
            <a:buNone/>
          </a:pPr>
          <a:r>
            <a:rPr lang="en-US" sz="1100" kern="1200" dirty="0"/>
            <a:t>School Leadership completed Needs Assessment and defined overarching needs for SY24-25</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 2024</a:t>
          </a:r>
        </a:p>
        <a:p>
          <a:pPr marL="0" lvl="0" indent="0" algn="l" defTabSz="488950">
            <a:lnSpc>
              <a:spcPct val="90000"/>
            </a:lnSpc>
            <a:spcBef>
              <a:spcPct val="0"/>
            </a:spcBef>
            <a:spcAft>
              <a:spcPct val="35000"/>
            </a:spcAft>
            <a:buNone/>
          </a:pPr>
          <a:r>
            <a:rPr lang="en-US" sz="1100" b="0" u="none" kern="1200" dirty="0"/>
            <a:t>School Leadership completed 2024-2025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2024</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SY25-26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D6F8A-3F78-4F19-8760-89D52AAC4EAB}">
      <dsp:nvSpPr>
        <dsp:cNvPr id="0" name=""/>
        <dsp:cNvSpPr/>
      </dsp:nvSpPr>
      <dsp:spPr>
        <a:xfrm>
          <a:off x="3374738" y="2606742"/>
          <a:ext cx="646793" cy="1387012"/>
        </a:xfrm>
        <a:custGeom>
          <a:avLst/>
          <a:gdLst/>
          <a:ahLst/>
          <a:cxnLst/>
          <a:rect l="0" t="0" r="0" b="0"/>
          <a:pathLst>
            <a:path>
              <a:moveTo>
                <a:pt x="0" y="0"/>
              </a:moveTo>
              <a:lnTo>
                <a:pt x="323396" y="0"/>
              </a:lnTo>
              <a:lnTo>
                <a:pt x="323396" y="1387012"/>
              </a:lnTo>
              <a:lnTo>
                <a:pt x="646793" y="138701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9875" y="3261988"/>
        <a:ext cx="76520" cy="76520"/>
      </dsp:txXfrm>
    </dsp:sp>
    <dsp:sp modelId="{4E1DEAC2-8440-4296-A091-A13A8B0C4E4F}">
      <dsp:nvSpPr>
        <dsp:cNvPr id="0" name=""/>
        <dsp:cNvSpPr/>
      </dsp:nvSpPr>
      <dsp:spPr>
        <a:xfrm>
          <a:off x="3374738" y="2606742"/>
          <a:ext cx="646793" cy="102591"/>
        </a:xfrm>
        <a:custGeom>
          <a:avLst/>
          <a:gdLst/>
          <a:ahLst/>
          <a:cxnLst/>
          <a:rect l="0" t="0" r="0" b="0"/>
          <a:pathLst>
            <a:path>
              <a:moveTo>
                <a:pt x="0" y="0"/>
              </a:moveTo>
              <a:lnTo>
                <a:pt x="323396" y="0"/>
              </a:lnTo>
              <a:lnTo>
                <a:pt x="323396" y="102591"/>
              </a:lnTo>
              <a:lnTo>
                <a:pt x="646793" y="10259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1763" y="2641665"/>
        <a:ext cx="32743" cy="32743"/>
      </dsp:txXfrm>
    </dsp:sp>
    <dsp:sp modelId="{62D5BCF4-0934-4551-A5C6-836652AD2D65}">
      <dsp:nvSpPr>
        <dsp:cNvPr id="0" name=""/>
        <dsp:cNvSpPr/>
      </dsp:nvSpPr>
      <dsp:spPr>
        <a:xfrm>
          <a:off x="3374738" y="1424912"/>
          <a:ext cx="646793" cy="1181829"/>
        </a:xfrm>
        <a:custGeom>
          <a:avLst/>
          <a:gdLst/>
          <a:ahLst/>
          <a:cxnLst/>
          <a:rect l="0" t="0" r="0" b="0"/>
          <a:pathLst>
            <a:path>
              <a:moveTo>
                <a:pt x="0" y="1181829"/>
              </a:moveTo>
              <a:lnTo>
                <a:pt x="323396" y="1181829"/>
              </a:lnTo>
              <a:lnTo>
                <a:pt x="323396" y="0"/>
              </a:lnTo>
              <a:lnTo>
                <a:pt x="64679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64454" y="1982146"/>
        <a:ext cx="67362" cy="67362"/>
      </dsp:txXfrm>
    </dsp:sp>
    <dsp:sp modelId="{710BE217-76F0-48CD-A1EE-A7A1F3304CD0}">
      <dsp:nvSpPr>
        <dsp:cNvPr id="0" name=""/>
        <dsp:cNvSpPr/>
      </dsp:nvSpPr>
      <dsp:spPr>
        <a:xfrm rot="16200000">
          <a:off x="370262" y="1301081"/>
          <a:ext cx="3397631" cy="261132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If not, which CIP Goal(s) are missing and should be added to the Strategic Plan?</a:t>
          </a:r>
          <a:endParaRPr lang="en-US" sz="2400" kern="1200" dirty="0"/>
        </a:p>
      </dsp:txBody>
      <dsp:txXfrm>
        <a:off x="370262" y="1301081"/>
        <a:ext cx="3397631" cy="2611320"/>
      </dsp:txXfrm>
    </dsp:sp>
    <dsp:sp modelId="{1DEB3910-3FC8-43D5-828A-D0B35074EABF}">
      <dsp:nvSpPr>
        <dsp:cNvPr id="0" name=""/>
        <dsp:cNvSpPr/>
      </dsp:nvSpPr>
      <dsp:spPr>
        <a:xfrm>
          <a:off x="4021531" y="911143"/>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911143"/>
        <a:ext cx="3370320" cy="1027536"/>
      </dsp:txXfrm>
    </dsp:sp>
    <dsp:sp modelId="{51A8CE91-5B5E-414B-BC78-D9CC9585E8CD}">
      <dsp:nvSpPr>
        <dsp:cNvPr id="0" name=""/>
        <dsp:cNvSpPr/>
      </dsp:nvSpPr>
      <dsp:spPr>
        <a:xfrm>
          <a:off x="4021531" y="2195565"/>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2195565"/>
        <a:ext cx="3370320" cy="1027536"/>
      </dsp:txXfrm>
    </dsp:sp>
    <dsp:sp modelId="{125DE67B-1DAB-4CC4-9930-FDE6C64D3016}">
      <dsp:nvSpPr>
        <dsp:cNvPr id="0" name=""/>
        <dsp:cNvSpPr/>
      </dsp:nvSpPr>
      <dsp:spPr>
        <a:xfrm>
          <a:off x="4021531" y="3479986"/>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3479986"/>
        <a:ext cx="3370320" cy="1027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E74F7-5078-407B-9EA3-2E0B74D2EC4E}">
      <dsp:nvSpPr>
        <dsp:cNvPr id="0" name=""/>
        <dsp:cNvSpPr/>
      </dsp:nvSpPr>
      <dsp:spPr>
        <a:xfrm rot="5400000">
          <a:off x="5985403" y="-2101814"/>
          <a:ext cx="1834174" cy="649646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93345" rIns="186690" bIns="93345" numCol="1" spcCol="1270" anchor="ctr" anchorCtr="0">
          <a:noAutofit/>
        </a:bodyPr>
        <a:lstStyle/>
        <a:p>
          <a:pPr marL="285750" lvl="1" indent="-285750" algn="l" defTabSz="2178050">
            <a:lnSpc>
              <a:spcPct val="90000"/>
            </a:lnSpc>
            <a:spcBef>
              <a:spcPct val="0"/>
            </a:spcBef>
            <a:spcAft>
              <a:spcPct val="15000"/>
            </a:spcAft>
            <a:buChar char="•"/>
          </a:pPr>
          <a:endParaRPr lang="en-US" sz="4900" kern="1200"/>
        </a:p>
        <a:p>
          <a:pPr marL="285750" lvl="1" indent="-285750" algn="l" defTabSz="2178050">
            <a:lnSpc>
              <a:spcPct val="90000"/>
            </a:lnSpc>
            <a:spcBef>
              <a:spcPct val="0"/>
            </a:spcBef>
            <a:spcAft>
              <a:spcPct val="15000"/>
            </a:spcAft>
            <a:buChar char="•"/>
          </a:pPr>
          <a:endParaRPr lang="en-US" sz="4900" kern="1200"/>
        </a:p>
      </dsp:txBody>
      <dsp:txXfrm rot="-5400000">
        <a:off x="3654260" y="318866"/>
        <a:ext cx="6406925" cy="1655100"/>
      </dsp:txXfrm>
    </dsp:sp>
    <dsp:sp modelId="{7965C820-9C98-4906-A6FB-49503750E358}">
      <dsp:nvSpPr>
        <dsp:cNvPr id="0" name=""/>
        <dsp:cNvSpPr/>
      </dsp:nvSpPr>
      <dsp:spPr>
        <a:xfrm>
          <a:off x="0" y="57"/>
          <a:ext cx="3654259" cy="22927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What progress has been made towards the priorities identified in our Strategic Plan? What evidence/data do we have?</a:t>
          </a:r>
        </a:p>
      </dsp:txBody>
      <dsp:txXfrm>
        <a:off x="111921" y="111978"/>
        <a:ext cx="3430417" cy="2068876"/>
      </dsp:txXfrm>
    </dsp:sp>
    <dsp:sp modelId="{7ADAC373-5A13-4B25-A9B6-1C9418E0F1B6}">
      <dsp:nvSpPr>
        <dsp:cNvPr id="0" name=""/>
        <dsp:cNvSpPr/>
      </dsp:nvSpPr>
      <dsp:spPr>
        <a:xfrm rot="5400000">
          <a:off x="5715244" y="305539"/>
          <a:ext cx="1834174" cy="6496462"/>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93345" rIns="186690" bIns="93345" numCol="1" spcCol="1270" anchor="ctr" anchorCtr="0">
          <a:noAutofit/>
        </a:bodyPr>
        <a:lstStyle/>
        <a:p>
          <a:pPr marL="285750" lvl="1" indent="-285750" algn="l" defTabSz="2178050">
            <a:lnSpc>
              <a:spcPct val="90000"/>
            </a:lnSpc>
            <a:spcBef>
              <a:spcPct val="0"/>
            </a:spcBef>
            <a:spcAft>
              <a:spcPct val="15000"/>
            </a:spcAft>
            <a:buChar char="•"/>
          </a:pPr>
          <a:endParaRPr lang="en-US" sz="4900" kern="1200"/>
        </a:p>
        <a:p>
          <a:pPr marL="285750" lvl="1" indent="-285750" algn="l" defTabSz="2178050">
            <a:lnSpc>
              <a:spcPct val="90000"/>
            </a:lnSpc>
            <a:spcBef>
              <a:spcPct val="0"/>
            </a:spcBef>
            <a:spcAft>
              <a:spcPct val="15000"/>
            </a:spcAft>
            <a:buChar char="•"/>
          </a:pPr>
          <a:endParaRPr lang="en-US" sz="4900" kern="1200"/>
        </a:p>
      </dsp:txBody>
      <dsp:txXfrm rot="-5400000">
        <a:off x="3384101" y="2726220"/>
        <a:ext cx="6406925" cy="1655100"/>
      </dsp:txXfrm>
    </dsp:sp>
    <dsp:sp modelId="{22F40BCD-7619-40A5-9219-FBE118602349}">
      <dsp:nvSpPr>
        <dsp:cNvPr id="0" name=""/>
        <dsp:cNvSpPr/>
      </dsp:nvSpPr>
      <dsp:spPr>
        <a:xfrm>
          <a:off x="0" y="2407411"/>
          <a:ext cx="3384100" cy="22927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Based upon available data, are there any other adjustments we need to make to the Strategic Plan?</a:t>
          </a:r>
        </a:p>
      </dsp:txBody>
      <dsp:txXfrm>
        <a:off x="111921" y="2519332"/>
        <a:ext cx="3160258" cy="206887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C7BA811-8917-4F1D-B22F-E96045BFA4E0}" type="datetimeFigureOut">
              <a:rPr lang="en-US" smtClean="0"/>
              <a:t>12/12/2024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40C6A29-4676-420C-BBE3-ACC2B80F64D4}" type="slidenum">
              <a:rPr lang="en-US" smtClean="0"/>
              <a:t>‹#›</a:t>
            </a:fld>
            <a:endParaRPr lang="en-US"/>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11</a:t>
            </a:fld>
            <a:endParaRPr lang="en-US"/>
          </a:p>
        </p:txBody>
      </p:sp>
    </p:spTree>
    <p:extLst>
      <p:ext uri="{BB962C8B-B14F-4D97-AF65-F5344CB8AC3E}">
        <p14:creationId xmlns:p14="http://schemas.microsoft.com/office/powerpoint/2010/main" val="143622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lang="en-US"/>
          </a:p>
        </p:txBody>
      </p:sp>
      <p:sp>
        <p:nvSpPr>
          <p:cNvPr id="168" name="Google Shape;168;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11968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282681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45424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667430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85387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525073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3306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067842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62151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090822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28477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843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6480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33448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43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 id="2147483789"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67366146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640366" y="2743200"/>
            <a:ext cx="7045666" cy="2386584"/>
          </a:xfrm>
        </p:spPr>
        <p:txBody>
          <a:bodyPr/>
          <a:lstStyle/>
          <a:p>
            <a:r>
              <a:rPr lang="en-US" dirty="0">
                <a:solidFill>
                  <a:srgbClr val="FFFFFF"/>
                </a:solidFill>
              </a:rPr>
              <a:t>GO Team </a:t>
            </a:r>
            <a:br>
              <a:rPr lang="en-US" dirty="0">
                <a:solidFill>
                  <a:srgbClr val="FFFFFF"/>
                </a:solidFill>
              </a:rPr>
            </a:br>
            <a:r>
              <a:rPr lang="en-US" dirty="0">
                <a:solidFill>
                  <a:srgbClr val="FFFFFF"/>
                </a:solidFill>
              </a:rPr>
              <a:t>Business Meeting #2</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noAutofit/>
          </a:bodyPr>
          <a:lstStyle/>
          <a:p>
            <a:r>
              <a:rPr lang="en-US" sz="1500" dirty="0">
                <a:solidFill>
                  <a:srgbClr val="FFFFFF"/>
                </a:solidFill>
              </a:rPr>
              <a:t>Where we are – Where we’re going</a:t>
            </a:r>
          </a:p>
          <a:p>
            <a:r>
              <a:rPr lang="en-US" sz="1500" dirty="0">
                <a:solidFill>
                  <a:srgbClr val="FFFFFF"/>
                </a:solidFill>
              </a:rPr>
              <a:t>Dr. Patricia Ford</a:t>
            </a:r>
          </a:p>
          <a:p>
            <a:r>
              <a:rPr lang="en-US" sz="1500" dirty="0">
                <a:solidFill>
                  <a:srgbClr val="FFFFFF"/>
                </a:solidFill>
              </a:rPr>
              <a:t>South Atlanta High School</a:t>
            </a:r>
          </a:p>
          <a:p>
            <a:r>
              <a:rPr lang="en-US" sz="1500" dirty="0">
                <a:solidFill>
                  <a:srgbClr val="FFFFFF"/>
                </a:solidFill>
              </a:rPr>
              <a:t>Thursday, December 11, 2024</a:t>
            </a:r>
            <a:endParaRPr lang="en-US" sz="1500"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34AB01C-508F-1CD2-AE72-376C07D912DC}"/>
              </a:ext>
            </a:extLst>
          </p:cNvPr>
          <p:cNvSpPr txBox="1">
            <a:spLocks/>
          </p:cNvSpPr>
          <p:nvPr/>
        </p:nvSpPr>
        <p:spPr>
          <a:xfrm>
            <a:off x="381000" y="381000"/>
            <a:ext cx="11430000" cy="132556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all" spc="0" normalizeH="0" baseline="0" noProof="0" dirty="0">
                <a:ln>
                  <a:noFill/>
                </a:ln>
                <a:solidFill>
                  <a:srgbClr val="0083A9"/>
                </a:solidFill>
                <a:effectLst/>
                <a:uLnTx/>
                <a:uFillTx/>
                <a:latin typeface="Tenorite"/>
                <a:ea typeface="+mj-ea"/>
                <a:cs typeface="+mj-cs"/>
              </a:rPr>
              <a:t>Fall MAP Results</a:t>
            </a:r>
          </a:p>
        </p:txBody>
      </p:sp>
      <p:sp>
        <p:nvSpPr>
          <p:cNvPr id="8" name="Slide Number Placeholder 7" hidden="1">
            <a:extLst>
              <a:ext uri="{FF2B5EF4-FFF2-40B4-BE49-F238E27FC236}">
                <a16:creationId xmlns:a16="http://schemas.microsoft.com/office/drawing/2014/main" id="{AECF22D2-2B16-C40D-AA90-609B5CD08B3D}"/>
              </a:ext>
            </a:extLst>
          </p:cNvPr>
          <p:cNvSpPr>
            <a:spLocks noGrp="1"/>
          </p:cNvSpPr>
          <p:nvPr>
            <p:ph type="sldNum" sz="quarter" idx="4294967295"/>
          </p:nvPr>
        </p:nvSpPr>
        <p:spPr>
          <a:xfrm>
            <a:off x="10153276" y="6356350"/>
            <a:ext cx="1657723"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srgbClr val="0083A9"/>
              </a:solidFill>
              <a:effectLst/>
              <a:uLnTx/>
              <a:uFillTx/>
              <a:latin typeface="Tenorite"/>
              <a:ea typeface="+mn-ea"/>
              <a:cs typeface="+mn-cs"/>
            </a:endParaRPr>
          </a:p>
        </p:txBody>
      </p:sp>
      <p:pic>
        <p:nvPicPr>
          <p:cNvPr id="3" name="Picture 2" descr="A screenshot of a computer&#10;&#10;Description automatically generated">
            <a:extLst>
              <a:ext uri="{FF2B5EF4-FFF2-40B4-BE49-F238E27FC236}">
                <a16:creationId xmlns:a16="http://schemas.microsoft.com/office/drawing/2014/main" id="{8DFDAFF4-9DB5-11F7-520D-06A2C482900C}"/>
              </a:ext>
            </a:extLst>
          </p:cNvPr>
          <p:cNvPicPr>
            <a:picLocks noChangeAspect="1"/>
          </p:cNvPicPr>
          <p:nvPr/>
        </p:nvPicPr>
        <p:blipFill>
          <a:blip r:embed="rId2"/>
          <a:stretch>
            <a:fillRect/>
          </a:stretch>
        </p:blipFill>
        <p:spPr>
          <a:xfrm>
            <a:off x="1791324" y="1384755"/>
            <a:ext cx="5194090" cy="5092245"/>
          </a:xfrm>
          <a:prstGeom prst="rect">
            <a:avLst/>
          </a:prstGeom>
        </p:spPr>
      </p:pic>
    </p:spTree>
    <p:extLst>
      <p:ext uri="{BB962C8B-B14F-4D97-AF65-F5344CB8AC3E}">
        <p14:creationId xmlns:p14="http://schemas.microsoft.com/office/powerpoint/2010/main" val="82864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832725" y="148158"/>
            <a:ext cx="5393361" cy="1325563"/>
          </a:xfrm>
        </p:spPr>
        <p:txBody>
          <a:bodyPr vert="horz" lIns="91440" tIns="45720" rIns="91440" bIns="45720" rtlCol="0" anchor="ctr">
            <a:normAutofit/>
          </a:bodyPr>
          <a:lstStyle/>
          <a:p>
            <a:pPr algn="l"/>
            <a:r>
              <a:rPr lang="en-US" b="1" kern="1200" dirty="0">
                <a:solidFill>
                  <a:schemeClr val="tx2"/>
                </a:solidFill>
                <a:latin typeface="+mj-lt"/>
                <a:ea typeface="+mj-ea"/>
                <a:cs typeface="+mj-cs"/>
              </a:rPr>
              <a:t>GO Team Discussion:</a:t>
            </a:r>
            <a:br>
              <a:rPr lang="en-US" b="1" kern="1200" dirty="0">
                <a:solidFill>
                  <a:schemeClr val="tx2"/>
                </a:solidFill>
                <a:latin typeface="+mj-lt"/>
                <a:ea typeface="+mj-ea"/>
                <a:cs typeface="+mj-cs"/>
              </a:rPr>
            </a:br>
            <a:r>
              <a:rPr lang="en-US" b="1" kern="1200" dirty="0">
                <a:solidFill>
                  <a:schemeClr val="tx2"/>
                </a:solidFill>
                <a:latin typeface="+mj-lt"/>
                <a:ea typeface="+mj-ea"/>
                <a:cs typeface="+mj-cs"/>
              </a:rPr>
              <a:t>Data Protocol</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585A6FB-F62F-79F4-E009-DA0A8357F84B}"/>
              </a:ext>
            </a:extLst>
          </p:cNvPr>
          <p:cNvSpPr txBox="1"/>
          <p:nvPr/>
        </p:nvSpPr>
        <p:spPr>
          <a:xfrm>
            <a:off x="832725" y="1690688"/>
            <a:ext cx="5393361" cy="4716463"/>
          </a:xfrm>
          <a:prstGeom prst="rect">
            <a:avLst/>
          </a:prstGeom>
        </p:spPr>
        <p:txBody>
          <a:bodyPr vert="horz" lIns="91440" tIns="45720" rIns="91440" bIns="45720" rtlCol="0">
            <a:normAutofit fontScale="62500" lnSpcReduction="20000"/>
          </a:bodyPr>
          <a:lstStyle/>
          <a:p>
            <a:pPr marL="285750" indent="-228600">
              <a:lnSpc>
                <a:spcPct val="120000"/>
              </a:lnSpc>
              <a:spcAft>
                <a:spcPts val="1800"/>
              </a:spcAft>
              <a:buFont typeface="Arial" panose="020B0604020202020204" pitchFamily="34" charset="0"/>
              <a:buChar char="•"/>
            </a:pPr>
            <a:r>
              <a:rPr lang="en-US" sz="3200" dirty="0"/>
              <a:t>What do you notice?</a:t>
            </a:r>
          </a:p>
          <a:p>
            <a:pPr marL="285750" indent="-228600">
              <a:lnSpc>
                <a:spcPct val="120000"/>
              </a:lnSpc>
              <a:spcAft>
                <a:spcPts val="1800"/>
              </a:spcAft>
              <a:buFont typeface="Arial" panose="020B0604020202020204" pitchFamily="34" charset="0"/>
              <a:buChar char="•"/>
            </a:pPr>
            <a:r>
              <a:rPr lang="en-US" sz="3200" dirty="0"/>
              <a:t>What are your wonderings?</a:t>
            </a:r>
          </a:p>
          <a:p>
            <a:pPr marL="285750" indent="-228600">
              <a:lnSpc>
                <a:spcPct val="120000"/>
              </a:lnSpc>
              <a:spcAft>
                <a:spcPts val="1800"/>
              </a:spcAft>
              <a:buFont typeface="Arial" panose="020B0604020202020204" pitchFamily="34" charset="0"/>
              <a:buChar char="•"/>
            </a:pPr>
            <a:r>
              <a:rPr lang="en-US" sz="3200" dirty="0"/>
              <a:t>Based on our school’s trend data from MAP assessments and end-of-year test assessments, which student sub-groups and grade levels showed the most significant gaps or unexpected trends?</a:t>
            </a:r>
          </a:p>
          <a:p>
            <a:pPr marL="285750" indent="-228600">
              <a:lnSpc>
                <a:spcPct val="120000"/>
              </a:lnSpc>
              <a:spcAft>
                <a:spcPts val="1800"/>
              </a:spcAft>
              <a:buFont typeface="Arial" panose="020B0604020202020204" pitchFamily="34" charset="0"/>
              <a:buChar char="•"/>
            </a:pPr>
            <a:r>
              <a:rPr lang="en-US" sz="3200" dirty="0"/>
              <a:t>Based on our school’s trend data from MAP assessments, Milestones and other indicators, are there specific trends that require more focused attention?</a:t>
            </a:r>
          </a:p>
          <a:p>
            <a:pPr marL="285750" indent="-228600">
              <a:lnSpc>
                <a:spcPct val="120000"/>
              </a:lnSpc>
              <a:spcAft>
                <a:spcPts val="1800"/>
              </a:spcAft>
              <a:buFont typeface="Arial" panose="020B0604020202020204" pitchFamily="34" charset="0"/>
              <a:buChar char="•"/>
            </a:pPr>
            <a:r>
              <a:rPr lang="en-US" sz="3200" dirty="0"/>
              <a:t>What additional questions do you have?</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11</a:t>
            </a:fld>
            <a:endParaRPr lang="en-US">
              <a:solidFill>
                <a:prstClr val="black">
                  <a:tint val="75000"/>
                </a:prstClr>
              </a:solidFill>
            </a:endParaRPr>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91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514600"/>
            <a:ext cx="5559552" cy="1828800"/>
          </a:xfrm>
        </p:spPr>
        <p:txBody>
          <a:bodyPr/>
          <a:lstStyle/>
          <a:p>
            <a:r>
              <a:rPr lang="en-US" dirty="0">
                <a:solidFill>
                  <a:srgbClr val="FFFFFF"/>
                </a:solidFill>
              </a:rPr>
              <a:t>Continuous Improvement Plan</a:t>
            </a:r>
            <a:endParaRPr lang="en-US" dirty="0"/>
          </a:p>
        </p:txBody>
      </p:sp>
    </p:spTree>
    <p:extLst>
      <p:ext uri="{BB962C8B-B14F-4D97-AF65-F5344CB8AC3E}">
        <p14:creationId xmlns:p14="http://schemas.microsoft.com/office/powerpoint/2010/main" val="94016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30" name="Google Shape;175;p4">
            <a:extLst>
              <a:ext uri="{FF2B5EF4-FFF2-40B4-BE49-F238E27FC236}">
                <a16:creationId xmlns:a16="http://schemas.microsoft.com/office/drawing/2014/main" id="{810A84F9-6469-220B-CFF2-DD7A7F4FAFB8}"/>
              </a:ext>
            </a:extLst>
          </p:cNvPr>
          <p:cNvSpPr/>
          <p:nvPr/>
        </p:nvSpPr>
        <p:spPr>
          <a:xfrm>
            <a:off x="9312804" y="459849"/>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2" name="Google Shape;177;p4">
            <a:extLst>
              <a:ext uri="{FF2B5EF4-FFF2-40B4-BE49-F238E27FC236}">
                <a16:creationId xmlns:a16="http://schemas.microsoft.com/office/drawing/2014/main" id="{EE5CEC57-7C01-5E1C-A618-E9EAF36DF731}"/>
              </a:ext>
            </a:extLst>
          </p:cNvPr>
          <p:cNvSpPr/>
          <p:nvPr/>
        </p:nvSpPr>
        <p:spPr>
          <a:xfrm>
            <a:off x="2081537" y="813186"/>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endParaRPr kumimoji="0" sz="1400" b="1" i="0" u="none" strike="noStrike" kern="1200" cap="none" spc="0" normalizeH="0" baseline="0" noProof="0">
              <a:ln>
                <a:noFill/>
              </a:ln>
              <a:solidFill>
                <a:prstClr val="black"/>
              </a:solidFill>
              <a:effectLst/>
              <a:uLnTx/>
              <a:uFillTx/>
              <a:latin typeface="Avenir Next LT Pro"/>
              <a:ea typeface="+mn-ea"/>
              <a:cs typeface="+mn-cs"/>
            </a:endParaRPr>
          </a:p>
        </p:txBody>
      </p:sp>
      <p:graphicFrame>
        <p:nvGraphicFramePr>
          <p:cNvPr id="5" name="Table 4">
            <a:extLst>
              <a:ext uri="{FF2B5EF4-FFF2-40B4-BE49-F238E27FC236}">
                <a16:creationId xmlns:a16="http://schemas.microsoft.com/office/drawing/2014/main" id="{0DFE59D1-42A8-741A-C02A-C6A396790A94}"/>
              </a:ext>
            </a:extLst>
          </p:cNvPr>
          <p:cNvGraphicFramePr>
            <a:graphicFrameLocks noGrp="1"/>
          </p:cNvGraphicFramePr>
          <p:nvPr/>
        </p:nvGraphicFramePr>
        <p:xfrm>
          <a:off x="838200" y="2531032"/>
          <a:ext cx="10515600" cy="2940524"/>
        </p:xfrm>
        <a:graphic>
          <a:graphicData uri="http://schemas.openxmlformats.org/drawingml/2006/table">
            <a:tbl>
              <a:tblPr/>
              <a:tblGrid>
                <a:gridCol w="5257800">
                  <a:extLst>
                    <a:ext uri="{9D8B030D-6E8A-4147-A177-3AD203B41FA5}">
                      <a16:colId xmlns:a16="http://schemas.microsoft.com/office/drawing/2014/main" val="2646866081"/>
                    </a:ext>
                  </a:extLst>
                </a:gridCol>
                <a:gridCol w="5257800">
                  <a:extLst>
                    <a:ext uri="{9D8B030D-6E8A-4147-A177-3AD203B41FA5}">
                      <a16:colId xmlns:a16="http://schemas.microsoft.com/office/drawing/2014/main" val="1024933266"/>
                    </a:ext>
                  </a:extLst>
                </a:gridCol>
              </a:tblGrid>
              <a:tr h="583455">
                <a:tc gridSpan="2">
                  <a:txBody>
                    <a:bodyPr/>
                    <a:lstStyle/>
                    <a:p>
                      <a:pPr algn="ctr" rtl="0" fontAlgn="b"/>
                      <a:r>
                        <a:rPr lang="en-US" sz="800" b="1">
                          <a:solidFill>
                            <a:srgbClr val="FFFFFF"/>
                          </a:solidFill>
                          <a:effectLst/>
                          <a:latin typeface="Calibri" panose="020F0502020204030204" pitchFamily="34" charset="0"/>
                        </a:rPr>
                        <a:t>szzaweeeeeeeeee</a:t>
                      </a:r>
                    </a:p>
                  </a:txBody>
                  <a:tcPr marL="20119" marR="20119" marT="13413" marB="1341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325049217"/>
                  </a:ext>
                </a:extLst>
              </a:tr>
              <a:tr h="241430">
                <a:tc gridSpan="2">
                  <a:txBody>
                    <a:bodyPr/>
                    <a:lstStyle/>
                    <a:p>
                      <a:pPr algn="ctr" rtl="0" fontAlgn="b"/>
                      <a:r>
                        <a:rPr lang="pt-BR" sz="1400" b="1">
                          <a:solidFill>
                            <a:srgbClr val="FFFFFF"/>
                          </a:solidFill>
                          <a:effectLst/>
                          <a:latin typeface="Calibri" panose="020F0502020204030204" pitchFamily="34" charset="0"/>
                        </a:rPr>
                        <a:t>*UTILIZE DATA ANALYSIS PROTOCOL SYNTHESIS RESPONSES*</a:t>
                      </a:r>
                    </a:p>
                  </a:txBody>
                  <a:tcPr marL="20119" marR="20119" marT="13413" marB="1341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hMerge="1">
                  <a:txBody>
                    <a:bodyPr/>
                    <a:lstStyle/>
                    <a:p>
                      <a:endParaRPr lang="en-US"/>
                    </a:p>
                  </a:txBody>
                  <a:tcPr/>
                </a:tc>
                <a:extLst>
                  <a:ext uri="{0D108BD9-81ED-4DB2-BD59-A6C34878D82A}">
                    <a16:rowId xmlns:a16="http://schemas.microsoft.com/office/drawing/2014/main" val="763916404"/>
                  </a:ext>
                </a:extLst>
              </a:tr>
              <a:tr h="177048">
                <a:tc>
                  <a:txBody>
                    <a:bodyPr/>
                    <a:lstStyle/>
                    <a:p>
                      <a:pPr algn="ctr" rtl="0" fontAlgn="b"/>
                      <a:r>
                        <a:rPr lang="en-US" sz="1000" b="1">
                          <a:solidFill>
                            <a:srgbClr val="FFFFFF"/>
                          </a:solidFill>
                          <a:effectLst/>
                          <a:latin typeface="Calibri" panose="020F0502020204030204" pitchFamily="34" charset="0"/>
                        </a:rPr>
                        <a:t>Strengths</a:t>
                      </a:r>
                    </a:p>
                  </a:txBody>
                  <a:tcPr marL="20119" marR="20119" marT="13413" marB="13413"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b"/>
                      <a:r>
                        <a:rPr lang="en-US" sz="1000" b="1">
                          <a:solidFill>
                            <a:srgbClr val="FFFFFF"/>
                          </a:solidFill>
                          <a:effectLst/>
                          <a:latin typeface="Calibri" panose="020F0502020204030204" pitchFamily="34" charset="0"/>
                        </a:rPr>
                        <a:t>Challenges</a:t>
                      </a:r>
                    </a:p>
                  </a:txBody>
                  <a:tcPr marL="20119" marR="20119" marT="13413" marB="13413"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extLst>
                  <a:ext uri="{0D108BD9-81ED-4DB2-BD59-A6C34878D82A}">
                    <a16:rowId xmlns:a16="http://schemas.microsoft.com/office/drawing/2014/main" val="71848990"/>
                  </a:ext>
                </a:extLst>
              </a:tr>
              <a:tr h="541875">
                <a:tc>
                  <a:txBody>
                    <a:bodyPr/>
                    <a:lstStyle/>
                    <a:p>
                      <a:pPr rtl="0" fontAlgn="ctr"/>
                      <a:r>
                        <a:rPr lang="en-US" sz="800" b="0">
                          <a:effectLst/>
                          <a:latin typeface="Calibri" panose="020F0502020204030204" pitchFamily="34" charset="0"/>
                        </a:rPr>
                        <a:t>Students demonstrated growth on the Map Assessment from Winter to Spring in 43% ELA and 38% Math</a:t>
                      </a:r>
                    </a:p>
                  </a:txBody>
                  <a:tcPr marL="20119" marR="20119" marT="13413" marB="13413"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800" b="0">
                          <a:effectLst/>
                          <a:latin typeface="Calibri" panose="020F0502020204030204" pitchFamily="34" charset="0"/>
                        </a:rPr>
                        <a:t>Students’ underperformance in American Literature, US History, and Biology EOC assessments. </a:t>
                      </a:r>
                      <a:br>
                        <a:rPr lang="en-US" sz="800" b="0">
                          <a:effectLst/>
                          <a:latin typeface="Calibri" panose="020F0502020204030204" pitchFamily="34" charset="0"/>
                        </a:rPr>
                      </a:br>
                      <a:r>
                        <a:rPr lang="en-US" sz="800" b="0">
                          <a:effectLst/>
                          <a:latin typeface="Calibri" panose="020F0502020204030204" pitchFamily="34" charset="0"/>
                        </a:rPr>
                        <a:t>EOC scores for American Literature decreased from 14% (22-23Y) to 7% (23-24SY). </a:t>
                      </a:r>
                      <a:br>
                        <a:rPr lang="en-US" sz="800" b="0">
                          <a:effectLst/>
                          <a:latin typeface="Calibri" panose="020F0502020204030204" pitchFamily="34" charset="0"/>
                        </a:rPr>
                      </a:br>
                      <a:r>
                        <a:rPr lang="en-US" sz="800" b="0">
                          <a:effectLst/>
                          <a:latin typeface="Calibri" panose="020F0502020204030204" pitchFamily="34" charset="0"/>
                        </a:rPr>
                        <a:t>EOC scores for US History decreased from 17% (22-23Y) to 17% (23-24SY). </a:t>
                      </a:r>
                      <a:br>
                        <a:rPr lang="en-US" sz="800" b="0">
                          <a:effectLst/>
                          <a:latin typeface="Calibri" panose="020F0502020204030204" pitchFamily="34" charset="0"/>
                        </a:rPr>
                      </a:br>
                      <a:r>
                        <a:rPr lang="en-US" sz="800" b="0">
                          <a:effectLst/>
                          <a:latin typeface="Calibri" panose="020F0502020204030204" pitchFamily="34" charset="0"/>
                        </a:rPr>
                        <a:t>EOC scores for Biology decreased from 11% (22-23Y) to 6% (23-24SY).</a:t>
                      </a:r>
                    </a:p>
                  </a:txBody>
                  <a:tcPr marL="20119" marR="20119" marT="13413" marB="13413"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2619804263"/>
                  </a:ext>
                </a:extLst>
              </a:tr>
              <a:tr h="155588">
                <a:tc>
                  <a:txBody>
                    <a:bodyPr/>
                    <a:lstStyle/>
                    <a:p>
                      <a:pPr rtl="0" fontAlgn="ctr"/>
                      <a:r>
                        <a:rPr lang="en-US" sz="800" b="0">
                          <a:effectLst/>
                          <a:latin typeface="Calibri" panose="020F0502020204030204" pitchFamily="34" charset="0"/>
                        </a:rPr>
                        <a:t>Student suspension rate decreased from 2.35 (22-23SY) to 1.30 (23-24SY)</a:t>
                      </a:r>
                    </a:p>
                  </a:txBody>
                  <a:tcPr marL="20119" marR="20119" marT="13413" marB="1341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en-US" sz="800" b="0">
                          <a:effectLst/>
                          <a:latin typeface="Calibri" panose="020F0502020204030204" pitchFamily="34" charset="0"/>
                        </a:rPr>
                        <a:t>39 percent of students not on track to graduate impacting the overall graduation rate.</a:t>
                      </a:r>
                    </a:p>
                  </a:txBody>
                  <a:tcPr marL="20119" marR="20119" marT="13413" marB="13413"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831900114"/>
                  </a:ext>
                </a:extLst>
              </a:tr>
              <a:tr h="155588">
                <a:tc>
                  <a:txBody>
                    <a:bodyPr/>
                    <a:lstStyle/>
                    <a:p>
                      <a:pPr rtl="0" fontAlgn="ctr"/>
                      <a:r>
                        <a:rPr lang="en-US" sz="800" b="0">
                          <a:effectLst/>
                          <a:latin typeface="Calibri" panose="020F0502020204030204" pitchFamily="34" charset="0"/>
                        </a:rPr>
                        <a:t>Increased CCRPI attendance from 31.2% to 37.7%</a:t>
                      </a:r>
                    </a:p>
                  </a:txBody>
                  <a:tcPr marL="20119" marR="20119" marT="13413" marB="13413"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800" b="0">
                          <a:effectLst/>
                          <a:latin typeface="Calibri" panose="020F0502020204030204" pitchFamily="34" charset="0"/>
                        </a:rPr>
                        <a:t>High absenteeism by students. </a:t>
                      </a:r>
                    </a:p>
                  </a:txBody>
                  <a:tcPr marL="20119" marR="20119" marT="13413" marB="13413"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927080061"/>
                  </a:ext>
                </a:extLst>
              </a:tr>
              <a:tr h="219969">
                <a:tc>
                  <a:txBody>
                    <a:bodyPr/>
                    <a:lstStyle/>
                    <a:p>
                      <a:pPr rtl="0" fontAlgn="ctr"/>
                      <a:endParaRPr lang="en-US" sz="1300">
                        <a:effectLst/>
                      </a:endParaRPr>
                    </a:p>
                  </a:txBody>
                  <a:tcPr marL="20119" marR="20119" marT="13413" marB="13413"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endParaRPr lang="en-US" sz="1300">
                        <a:effectLst/>
                      </a:endParaRPr>
                    </a:p>
                  </a:txBody>
                  <a:tcPr marL="20119" marR="20119" marT="13413" marB="13413"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63003648"/>
                  </a:ext>
                </a:extLst>
              </a:tr>
              <a:tr h="858416">
                <a:tc gridSpan="2">
                  <a:txBody>
                    <a:bodyPr/>
                    <a:lstStyle/>
                    <a:p>
                      <a:pPr rtl="0" fontAlgn="ctr"/>
                      <a:endParaRPr lang="en-US" sz="1300" dirty="0">
                        <a:effectLst/>
                      </a:endParaRPr>
                    </a:p>
                  </a:txBody>
                  <a:tcPr marL="20119" marR="20119" marT="13413" marB="134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05331417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6075C0C-8C45-AD22-44BD-E9EF1975FEA5}"/>
              </a:ext>
            </a:extLst>
          </p:cNvPr>
          <p:cNvGraphicFramePr>
            <a:graphicFrameLocks noGrp="1"/>
          </p:cNvGraphicFramePr>
          <p:nvPr/>
        </p:nvGraphicFramePr>
        <p:xfrm>
          <a:off x="3394076" y="1497166"/>
          <a:ext cx="5403848" cy="5008257"/>
        </p:xfrm>
        <a:graphic>
          <a:graphicData uri="http://schemas.openxmlformats.org/drawingml/2006/table">
            <a:tbl>
              <a:tblPr/>
              <a:tblGrid>
                <a:gridCol w="1350962">
                  <a:extLst>
                    <a:ext uri="{9D8B030D-6E8A-4147-A177-3AD203B41FA5}">
                      <a16:colId xmlns:a16="http://schemas.microsoft.com/office/drawing/2014/main" val="2534594693"/>
                    </a:ext>
                  </a:extLst>
                </a:gridCol>
                <a:gridCol w="1350962">
                  <a:extLst>
                    <a:ext uri="{9D8B030D-6E8A-4147-A177-3AD203B41FA5}">
                      <a16:colId xmlns:a16="http://schemas.microsoft.com/office/drawing/2014/main" val="2449071277"/>
                    </a:ext>
                  </a:extLst>
                </a:gridCol>
                <a:gridCol w="1350962">
                  <a:extLst>
                    <a:ext uri="{9D8B030D-6E8A-4147-A177-3AD203B41FA5}">
                      <a16:colId xmlns:a16="http://schemas.microsoft.com/office/drawing/2014/main" val="1582776933"/>
                    </a:ext>
                  </a:extLst>
                </a:gridCol>
                <a:gridCol w="1350962">
                  <a:extLst>
                    <a:ext uri="{9D8B030D-6E8A-4147-A177-3AD203B41FA5}">
                      <a16:colId xmlns:a16="http://schemas.microsoft.com/office/drawing/2014/main" val="3158658558"/>
                    </a:ext>
                  </a:extLst>
                </a:gridCol>
              </a:tblGrid>
              <a:tr h="124068">
                <a:tc gridSpan="4">
                  <a:txBody>
                    <a:bodyPr/>
                    <a:lstStyle/>
                    <a:p>
                      <a:pPr algn="ctr" rtl="0" fontAlgn="ctr"/>
                      <a:r>
                        <a:rPr lang="en-US" sz="700" b="1">
                          <a:solidFill>
                            <a:srgbClr val="FFFFFF"/>
                          </a:solidFill>
                          <a:effectLst/>
                          <a:latin typeface="Calibri" panose="020F0502020204030204" pitchFamily="34" charset="0"/>
                        </a:rPr>
                        <a:t>Our Overarching Needs</a:t>
                      </a:r>
                    </a:p>
                  </a:txBody>
                  <a:tcPr marL="10339" marR="10339" marT="6893" marB="689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4141700"/>
                  </a:ext>
                </a:extLst>
              </a:tr>
              <a:tr h="90983">
                <a:tc>
                  <a:txBody>
                    <a:bodyPr/>
                    <a:lstStyle/>
                    <a:p>
                      <a:pPr algn="ctr" rtl="0" fontAlgn="ctr"/>
                      <a:r>
                        <a:rPr lang="en-US" sz="500" b="1">
                          <a:solidFill>
                            <a:srgbClr val="FFFFFF"/>
                          </a:solidFill>
                          <a:effectLst/>
                          <a:latin typeface="Calibri" panose="020F0502020204030204" pitchFamily="34" charset="0"/>
                        </a:rPr>
                        <a:t>Whole Child &amp; Intervention</a:t>
                      </a:r>
                    </a:p>
                  </a:txBody>
                  <a:tcPr marL="10339" marR="10339" marT="6893" marB="6893"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solidFill>
                            <a:srgbClr val="FFFFFF"/>
                          </a:solidFill>
                          <a:effectLst/>
                          <a:latin typeface="Calibri" panose="020F0502020204030204" pitchFamily="34" charset="0"/>
                        </a:rPr>
                        <a:t>CCRPI Content Mastery</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solidFill>
                            <a:srgbClr val="FFFFFF"/>
                          </a:solidFill>
                          <a:effectLst/>
                          <a:latin typeface="Calibri" panose="020F0502020204030204" pitchFamily="34" charset="0"/>
                        </a:rPr>
                        <a:t>CCRPI Graudation Rate</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solidFill>
                            <a:srgbClr val="FFFFFF"/>
                          </a:solidFill>
                          <a:effectLst/>
                          <a:latin typeface="Calibri" panose="020F0502020204030204" pitchFamily="34" charset="0"/>
                        </a:rPr>
                        <a:t>College &amp; Career Readiness</a:t>
                      </a:r>
                    </a:p>
                  </a:txBody>
                  <a:tcPr marL="10339" marR="10339" marT="6893" marB="6893"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extLst>
                  <a:ext uri="{0D108BD9-81ED-4DB2-BD59-A6C34878D82A}">
                    <a16:rowId xmlns:a16="http://schemas.microsoft.com/office/drawing/2014/main" val="1747170972"/>
                  </a:ext>
                </a:extLst>
              </a:tr>
              <a:tr h="113040">
                <a:tc>
                  <a:txBody>
                    <a:bodyPr/>
                    <a:lstStyle/>
                    <a:p>
                      <a:pPr rtl="0" fontAlgn="ctr"/>
                      <a:endParaRPr lang="en-US" sz="700">
                        <a:effectLst/>
                      </a:endParaRPr>
                    </a:p>
                  </a:txBody>
                  <a:tcPr marL="10339" marR="10339" marT="6893" marB="6893"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F2F0"/>
                    </a:solidFill>
                  </a:tcPr>
                </a:tc>
                <a:tc>
                  <a:txBody>
                    <a:bodyPr/>
                    <a:lstStyle/>
                    <a:p>
                      <a:pPr rtl="0" fontAlgn="ctr"/>
                      <a:endParaRPr lang="en-US" sz="700">
                        <a:effectLst/>
                      </a:endParaRP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F2F0"/>
                    </a:solidFill>
                  </a:tcPr>
                </a:tc>
                <a:tc>
                  <a:txBody>
                    <a:bodyPr/>
                    <a:lstStyle/>
                    <a:p>
                      <a:pPr rtl="0" fontAlgn="ctr"/>
                      <a:endParaRPr lang="en-US" sz="700">
                        <a:effectLst/>
                      </a:endParaRP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F2F0"/>
                    </a:solidFill>
                  </a:tcPr>
                </a:tc>
                <a:tc>
                  <a:txBody>
                    <a:bodyPr/>
                    <a:lstStyle/>
                    <a:p>
                      <a:pPr rtl="0" fontAlgn="ctr"/>
                      <a:endParaRPr lang="en-US" sz="700">
                        <a:effectLst/>
                      </a:endParaRPr>
                    </a:p>
                  </a:txBody>
                  <a:tcPr marL="10339" marR="10339" marT="6893" marB="6893"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F2F0"/>
                    </a:solidFill>
                  </a:tcPr>
                </a:tc>
                <a:extLst>
                  <a:ext uri="{0D108BD9-81ED-4DB2-BD59-A6C34878D82A}">
                    <a16:rowId xmlns:a16="http://schemas.microsoft.com/office/drawing/2014/main" val="3657178757"/>
                  </a:ext>
                </a:extLst>
              </a:tr>
              <a:tr h="417006">
                <a:tc>
                  <a:txBody>
                    <a:bodyPr/>
                    <a:lstStyle/>
                    <a:p>
                      <a:pPr rtl="0" fontAlgn="b"/>
                      <a:endParaRPr lang="en-US" sz="700">
                        <a:effectLst/>
                      </a:endParaRPr>
                    </a:p>
                  </a:txBody>
                  <a:tcPr marL="10339" marR="10339" marT="6893" marB="6893"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sz="700">
                        <a:effectLst/>
                      </a:endParaRPr>
                    </a:p>
                  </a:txBody>
                  <a:tcPr marL="10339" marR="10339" marT="6893" marB="689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sz="700">
                        <a:effectLst/>
                      </a:endParaRPr>
                    </a:p>
                  </a:txBody>
                  <a:tcPr marL="10339" marR="10339" marT="6893" marB="689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sz="700">
                        <a:effectLst/>
                      </a:endParaRPr>
                    </a:p>
                  </a:txBody>
                  <a:tcPr marL="10339" marR="10339" marT="6893" marB="6893"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773913512"/>
                  </a:ext>
                </a:extLst>
              </a:tr>
              <a:tr h="90983">
                <a:tc>
                  <a:txBody>
                    <a:bodyPr/>
                    <a:lstStyle/>
                    <a:p>
                      <a:pPr algn="ctr" rtl="0" fontAlgn="ctr"/>
                      <a:r>
                        <a:rPr lang="en-US" sz="500" b="1">
                          <a:solidFill>
                            <a:srgbClr val="FFFFFF"/>
                          </a:solidFill>
                          <a:effectLst/>
                          <a:latin typeface="Calibri" panose="020F0502020204030204" pitchFamily="34" charset="0"/>
                        </a:rPr>
                        <a:t>Whole Child &amp; Intervention Problem Statement</a:t>
                      </a:r>
                    </a:p>
                  </a:txBody>
                  <a:tcPr marL="10339" marR="10339" marT="6893" marB="6893"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solidFill>
                            <a:srgbClr val="FFFFFF"/>
                          </a:solidFill>
                          <a:effectLst/>
                          <a:latin typeface="Calibri" panose="020F0502020204030204" pitchFamily="34" charset="0"/>
                        </a:rPr>
                        <a:t>CCRPI Content Mastery Prolem Statement</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solidFill>
                            <a:srgbClr val="FFFFFF"/>
                          </a:solidFill>
                          <a:effectLst/>
                          <a:latin typeface="Calibri" panose="020F0502020204030204" pitchFamily="34" charset="0"/>
                        </a:rPr>
                        <a:t>CCRPI Graudation Rate Problem Statement</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solidFill>
                            <a:srgbClr val="FFFFFF"/>
                          </a:solidFill>
                          <a:effectLst/>
                          <a:latin typeface="Calibri" panose="020F0502020204030204" pitchFamily="34" charset="0"/>
                        </a:rPr>
                        <a:t>College &amp; Career Readiness Problem Statement</a:t>
                      </a:r>
                    </a:p>
                  </a:txBody>
                  <a:tcPr marL="10339" marR="10339" marT="6893" marB="6893"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extLst>
                  <a:ext uri="{0D108BD9-81ED-4DB2-BD59-A6C34878D82A}">
                    <a16:rowId xmlns:a16="http://schemas.microsoft.com/office/drawing/2014/main" val="1910966196"/>
                  </a:ext>
                </a:extLst>
              </a:tr>
              <a:tr h="708566">
                <a:tc>
                  <a:txBody>
                    <a:bodyPr/>
                    <a:lstStyle/>
                    <a:p>
                      <a:pPr rtl="0" fontAlgn="b"/>
                      <a:r>
                        <a:rPr lang="en-US" sz="700" b="0">
                          <a:effectLst/>
                          <a:latin typeface="Calibri" panose="020F0502020204030204" pitchFamily="34" charset="0"/>
                        </a:rPr>
                        <a:t>Student chronic absenteeism is still a challenge resulting in 37.7% CCRPI attendance rate for the 23-24SY. A systematic practice in tracking student attendance was not executed with fidelity across all grade bands .</a:t>
                      </a:r>
                    </a:p>
                  </a:txBody>
                  <a:tcPr marL="10339" marR="10339" marT="6893" marB="689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F2F0"/>
                    </a:solidFill>
                  </a:tcPr>
                </a:tc>
                <a:tc>
                  <a:txBody>
                    <a:bodyPr/>
                    <a:lstStyle/>
                    <a:p>
                      <a:pPr rtl="0" fontAlgn="ctr"/>
                      <a:r>
                        <a:rPr lang="en-US" sz="700" b="0">
                          <a:effectLst/>
                          <a:latin typeface="Calibri" panose="020F0502020204030204" pitchFamily="34" charset="0"/>
                        </a:rPr>
                        <a:t>The percentage of students in grades 9-12 with a projected Georgia Milestones achievement level of proficient or above in ELA/Reading on the district universal screening assessment decreased from 13% in May 2023 to 12% in May 2024.</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F2F0"/>
                    </a:solidFill>
                  </a:tcPr>
                </a:tc>
                <a:tc>
                  <a:txBody>
                    <a:bodyPr/>
                    <a:lstStyle/>
                    <a:p>
                      <a:pPr rtl="0" fontAlgn="b"/>
                      <a:r>
                        <a:rPr lang="en-US" sz="700" b="0">
                          <a:effectLst/>
                          <a:latin typeface="Calibri" panose="020F0502020204030204" pitchFamily="34" charset="0"/>
                        </a:rPr>
                        <a:t>The percentage of students in Cohort 2025 on track to graduate in 4 years is 61%.</a:t>
                      </a:r>
                    </a:p>
                  </a:txBody>
                  <a:tcPr marL="10339" marR="10339" marT="6893" marB="689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F2F0"/>
                    </a:solidFill>
                  </a:tcPr>
                </a:tc>
                <a:tc>
                  <a:txBody>
                    <a:bodyPr/>
                    <a:lstStyle/>
                    <a:p>
                      <a:pPr rtl="0" fontAlgn="ctr"/>
                      <a:r>
                        <a:rPr lang="en-US" sz="700" b="0">
                          <a:effectLst/>
                          <a:latin typeface="Calibri" panose="020F0502020204030204" pitchFamily="34" charset="0"/>
                        </a:rPr>
                        <a:t>Students are not being identified in the 9th grade regarding their potential pathways to achieve college and career readiness.</a:t>
                      </a:r>
                    </a:p>
                  </a:txBody>
                  <a:tcPr marL="10339" marR="10339" marT="6893" marB="6893"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F2F0"/>
                    </a:solidFill>
                  </a:tcPr>
                </a:tc>
                <a:extLst>
                  <a:ext uri="{0D108BD9-81ED-4DB2-BD59-A6C34878D82A}">
                    <a16:rowId xmlns:a16="http://schemas.microsoft.com/office/drawing/2014/main" val="2249631178"/>
                  </a:ext>
                </a:extLst>
              </a:tr>
              <a:tr h="90983">
                <a:tc>
                  <a:txBody>
                    <a:bodyPr/>
                    <a:lstStyle/>
                    <a:p>
                      <a:pPr algn="ctr" rtl="0" fontAlgn="ctr"/>
                      <a:r>
                        <a:rPr lang="en-US" sz="500" b="1">
                          <a:effectLst/>
                          <a:latin typeface="Calibri" panose="020F0502020204030204" pitchFamily="34" charset="0"/>
                        </a:rPr>
                        <a:t>Why?</a:t>
                      </a:r>
                    </a:p>
                  </a:txBody>
                  <a:tcPr marL="10339" marR="10339" marT="6893" marB="6893"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extLst>
                  <a:ext uri="{0D108BD9-81ED-4DB2-BD59-A6C34878D82A}">
                    <a16:rowId xmlns:a16="http://schemas.microsoft.com/office/drawing/2014/main" val="1608898933"/>
                  </a:ext>
                </a:extLst>
              </a:tr>
              <a:tr h="510057">
                <a:tc>
                  <a:txBody>
                    <a:bodyPr/>
                    <a:lstStyle/>
                    <a:p>
                      <a:pPr rtl="0" fontAlgn="b"/>
                      <a:r>
                        <a:rPr lang="en-US" sz="700" b="0">
                          <a:effectLst/>
                          <a:latin typeface="Calibri" panose="020F0502020204030204" pitchFamily="34" charset="0"/>
                        </a:rPr>
                        <a:t>Wraparound services are impacting overall CCRPI attendance due to inconsistent practices of monitoring and supporting students with low CCRPI attendance.</a:t>
                      </a:r>
                    </a:p>
                  </a:txBody>
                  <a:tcPr marL="10339" marR="10339" marT="6893" marB="689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700" b="0">
                          <a:effectLst/>
                          <a:latin typeface="Calibri" panose="020F0502020204030204" pitchFamily="34" charset="0"/>
                        </a:rPr>
                        <a:t>Student chronic absenteeism in American Literature , an assessed course of the Georgia Milestones.</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700" b="0">
                          <a:effectLst/>
                          <a:latin typeface="Calibri" panose="020F0502020204030204" pitchFamily="34" charset="0"/>
                        </a:rPr>
                        <a:t>Many students are failing to earn the necessary credits each year.</a:t>
                      </a:r>
                    </a:p>
                  </a:txBody>
                  <a:tcPr marL="10339" marR="10339" marT="6893" marB="689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700" b="0">
                          <a:effectLst/>
                          <a:latin typeface="Calibri" panose="020F0502020204030204" pitchFamily="34" charset="0"/>
                        </a:rPr>
                        <a:t>There is no formal process or program in place to assess and guide students in the 9th grade towards college and career readiness.</a:t>
                      </a:r>
                    </a:p>
                  </a:txBody>
                  <a:tcPr marL="10339" marR="10339" marT="6893" marB="6893"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22488577"/>
                  </a:ext>
                </a:extLst>
              </a:tr>
              <a:tr h="90983">
                <a:tc>
                  <a:txBody>
                    <a:bodyPr/>
                    <a:lstStyle/>
                    <a:p>
                      <a:pPr algn="ctr" rtl="0" fontAlgn="ctr"/>
                      <a:r>
                        <a:rPr lang="en-US" sz="500" b="1">
                          <a:effectLst/>
                          <a:latin typeface="Calibri" panose="020F0502020204030204" pitchFamily="34" charset="0"/>
                        </a:rPr>
                        <a:t>Why?</a:t>
                      </a:r>
                    </a:p>
                  </a:txBody>
                  <a:tcPr marL="10339" marR="10339" marT="6893" marB="6893"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extLst>
                  <a:ext uri="{0D108BD9-81ED-4DB2-BD59-A6C34878D82A}">
                    <a16:rowId xmlns:a16="http://schemas.microsoft.com/office/drawing/2014/main" val="1600607899"/>
                  </a:ext>
                </a:extLst>
              </a:tr>
              <a:tr h="510057">
                <a:tc>
                  <a:txBody>
                    <a:bodyPr/>
                    <a:lstStyle/>
                    <a:p>
                      <a:pPr rtl="0" fontAlgn="b"/>
                      <a:r>
                        <a:rPr lang="en-US" sz="700" b="0">
                          <a:effectLst/>
                          <a:latin typeface="Calibri" panose="020F0502020204030204" pitchFamily="34" charset="0"/>
                        </a:rPr>
                        <a:t>The step by step process used for attendance monitoring was not clearly communicated, implemented and monitored to stakeholders who serve in roles that support attendance. </a:t>
                      </a:r>
                    </a:p>
                  </a:txBody>
                  <a:tcPr marL="10339" marR="10339" marT="6893" marB="6893"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700" b="0">
                          <a:effectLst/>
                          <a:latin typeface="Calibri" panose="020F0502020204030204" pitchFamily="34" charset="0"/>
                        </a:rPr>
                        <a:t>Teacher inconsistently demonstrates understanding of curriculum, subject content, pedagogical knowledge, and student needs, or lacks fluidity in using the knowledge in practice</a:t>
                      </a:r>
                    </a:p>
                  </a:txBody>
                  <a:tcPr marL="10339" marR="10339" marT="6893" marB="689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700" b="0">
                          <a:effectLst/>
                          <a:latin typeface="Calibri" panose="020F0502020204030204" pitchFamily="34" charset="0"/>
                        </a:rPr>
                        <a:t>A significant number of students are not passing their required courses.</a:t>
                      </a:r>
                    </a:p>
                  </a:txBody>
                  <a:tcPr marL="10339" marR="10339" marT="6893" marB="689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700" b="0">
                          <a:effectLst/>
                          <a:latin typeface="Calibri" panose="020F0502020204030204" pitchFamily="34" charset="0"/>
                        </a:rPr>
                        <a:t>The school lacks a structured framework and resources dedicated to early identification and career planning.</a:t>
                      </a:r>
                    </a:p>
                  </a:txBody>
                  <a:tcPr marL="10339" marR="10339" marT="6893" marB="6893"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34209276"/>
                  </a:ext>
                </a:extLst>
              </a:tr>
              <a:tr h="90983">
                <a:tc>
                  <a:txBody>
                    <a:bodyPr/>
                    <a:lstStyle/>
                    <a:p>
                      <a:pPr algn="ctr" rtl="0" fontAlgn="ctr"/>
                      <a:r>
                        <a:rPr lang="en-US" sz="500" b="1">
                          <a:effectLst/>
                          <a:latin typeface="Calibri" panose="020F0502020204030204" pitchFamily="34" charset="0"/>
                        </a:rPr>
                        <a:t>Why?</a:t>
                      </a:r>
                    </a:p>
                  </a:txBody>
                  <a:tcPr marL="10339" marR="10339" marT="6893" marB="6893"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extLst>
                  <a:ext uri="{0D108BD9-81ED-4DB2-BD59-A6C34878D82A}">
                    <a16:rowId xmlns:a16="http://schemas.microsoft.com/office/drawing/2014/main" val="3953352287"/>
                  </a:ext>
                </a:extLst>
              </a:tr>
              <a:tr h="510057">
                <a:tc>
                  <a:txBody>
                    <a:bodyPr/>
                    <a:lstStyle/>
                    <a:p>
                      <a:pPr algn="ctr" rtl="0" fontAlgn="ctr"/>
                      <a:r>
                        <a:rPr lang="en-US" sz="700" b="0">
                          <a:effectLst/>
                          <a:latin typeface="Calibri" panose="020F0502020204030204" pitchFamily="34" charset="0"/>
                        </a:rPr>
                        <a:t>Inconsistentcies with the internalization of the CCRPI attendance monitoring tool to effectively implement and monitor student attendance in each grade level. </a:t>
                      </a:r>
                    </a:p>
                  </a:txBody>
                  <a:tcPr marL="10339" marR="10339" marT="6893" marB="6893"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700" b="0">
                          <a:effectLst/>
                          <a:latin typeface="Calibri" panose="020F0502020204030204" pitchFamily="34" charset="0"/>
                        </a:rPr>
                        <a:t>Teacher preparation and certification correlate with student achievement.</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700" b="0">
                          <a:effectLst/>
                          <a:latin typeface="Calibri" panose="020F0502020204030204" pitchFamily="34" charset="0"/>
                        </a:rPr>
                        <a:t>Students are struggling with the coursework and exams.</a:t>
                      </a:r>
                    </a:p>
                  </a:txBody>
                  <a:tcPr marL="10339" marR="10339" marT="6893" marB="689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700" b="0">
                          <a:effectLst/>
                          <a:latin typeface="Calibri" panose="020F0502020204030204" pitchFamily="34" charset="0"/>
                        </a:rPr>
                        <a:t>There is insufficient focus and investment in career and college readiness programs at the early high school level.</a:t>
                      </a:r>
                    </a:p>
                  </a:txBody>
                  <a:tcPr marL="10339" marR="10339" marT="6893" marB="6893"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81583358"/>
                  </a:ext>
                </a:extLst>
              </a:tr>
              <a:tr h="90983">
                <a:tc>
                  <a:txBody>
                    <a:bodyPr/>
                    <a:lstStyle/>
                    <a:p>
                      <a:pPr algn="ctr" rtl="0" fontAlgn="ctr"/>
                      <a:r>
                        <a:rPr lang="en-US" sz="500" b="1">
                          <a:effectLst/>
                          <a:latin typeface="Calibri" panose="020F0502020204030204" pitchFamily="34" charset="0"/>
                        </a:rPr>
                        <a:t>Why?</a:t>
                      </a:r>
                    </a:p>
                  </a:txBody>
                  <a:tcPr marL="10339" marR="10339" marT="6893" marB="6893"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extLst>
                  <a:ext uri="{0D108BD9-81ED-4DB2-BD59-A6C34878D82A}">
                    <a16:rowId xmlns:a16="http://schemas.microsoft.com/office/drawing/2014/main" val="3336586406"/>
                  </a:ext>
                </a:extLst>
              </a:tr>
              <a:tr h="609311">
                <a:tc>
                  <a:txBody>
                    <a:bodyPr/>
                    <a:lstStyle/>
                    <a:p>
                      <a:pPr rtl="0" fontAlgn="b"/>
                      <a:endParaRPr lang="en-US" sz="700">
                        <a:effectLst/>
                      </a:endParaRPr>
                    </a:p>
                  </a:txBody>
                  <a:tcPr marL="10339" marR="10339" marT="6893" marB="6893"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700" b="0">
                          <a:effectLst/>
                          <a:latin typeface="Calibri" panose="020F0502020204030204" pitchFamily="34" charset="0"/>
                        </a:rPr>
                        <a:t>Teacher inconsistently uses state and local school district curricula and standards, or inconsistently uses effective strategies, resources, or data in planning to meet the needs of all students</a:t>
                      </a:r>
                    </a:p>
                  </a:txBody>
                  <a:tcPr marL="10339" marR="10339" marT="6893" marB="689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700" b="0">
                          <a:effectLst/>
                          <a:latin typeface="Calibri" panose="020F0502020204030204" pitchFamily="34" charset="0"/>
                        </a:rPr>
                        <a:t>There is a lack of adequate academic support and intervention for students who are falling behind.</a:t>
                      </a:r>
                    </a:p>
                  </a:txBody>
                  <a:tcPr marL="10339" marR="10339" marT="6893" marB="689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700" b="0">
                          <a:effectLst/>
                          <a:latin typeface="Calibri" panose="020F0502020204030204" pitchFamily="34" charset="0"/>
                        </a:rPr>
                        <a:t>The school may prioritize immediate academic concerns and standardized testing over long-term career and college readiness planning.</a:t>
                      </a:r>
                    </a:p>
                  </a:txBody>
                  <a:tcPr marL="10339" marR="10339" marT="6893" marB="6893"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35459808"/>
                  </a:ext>
                </a:extLst>
              </a:tr>
              <a:tr h="90983">
                <a:tc>
                  <a:txBody>
                    <a:bodyPr/>
                    <a:lstStyle/>
                    <a:p>
                      <a:pPr algn="ctr" rtl="0" fontAlgn="ctr"/>
                      <a:r>
                        <a:rPr lang="en-US" sz="500" b="1">
                          <a:effectLst/>
                          <a:latin typeface="Calibri" panose="020F0502020204030204" pitchFamily="34" charset="0"/>
                        </a:rPr>
                        <a:t>Why?</a:t>
                      </a:r>
                    </a:p>
                  </a:txBody>
                  <a:tcPr marL="10339" marR="10339" marT="6893" marB="6893"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tc>
                  <a:txBody>
                    <a:bodyPr/>
                    <a:lstStyle/>
                    <a:p>
                      <a:pPr algn="ctr" rtl="0" fontAlgn="ctr"/>
                      <a:r>
                        <a:rPr lang="en-US" sz="500" b="1">
                          <a:effectLst/>
                          <a:latin typeface="Calibri" panose="020F0502020204030204" pitchFamily="34" charset="0"/>
                        </a:rPr>
                        <a:t>Why?</a:t>
                      </a:r>
                    </a:p>
                  </a:txBody>
                  <a:tcPr marL="10339" marR="10339" marT="6893" marB="6893"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26A69A"/>
                    </a:solidFill>
                  </a:tcPr>
                </a:tc>
                <a:extLst>
                  <a:ext uri="{0D108BD9-81ED-4DB2-BD59-A6C34878D82A}">
                    <a16:rowId xmlns:a16="http://schemas.microsoft.com/office/drawing/2014/main" val="1426654713"/>
                  </a:ext>
                </a:extLst>
              </a:tr>
              <a:tr h="212294">
                <a:tc>
                  <a:txBody>
                    <a:bodyPr/>
                    <a:lstStyle/>
                    <a:p>
                      <a:pPr rtl="0" fontAlgn="ctr"/>
                      <a:endParaRPr lang="en-US" sz="700">
                        <a:effectLst/>
                      </a:endParaRPr>
                    </a:p>
                  </a:txBody>
                  <a:tcPr marL="10339" marR="10339" marT="6893" marB="6893"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
                      <a:r>
                        <a:rPr lang="en-US" sz="700" b="0">
                          <a:effectLst/>
                          <a:latin typeface="Calibri" panose="020F0502020204030204" pitchFamily="34" charset="0"/>
                        </a:rPr>
                        <a:t>The teacher inconsistently uses research-based instructional strategies</a:t>
                      </a:r>
                    </a:p>
                  </a:txBody>
                  <a:tcPr marL="10339" marR="10339" marT="6893" marB="689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ctr"/>
                      <a:endParaRPr lang="en-US" sz="700">
                        <a:effectLst/>
                      </a:endParaRPr>
                    </a:p>
                  </a:txBody>
                  <a:tcPr marL="10339" marR="10339" marT="6893" marB="689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ctr"/>
                      <a:endParaRPr lang="en-US" sz="700" dirty="0">
                        <a:effectLst/>
                      </a:endParaRPr>
                    </a:p>
                  </a:txBody>
                  <a:tcPr marL="10339" marR="10339" marT="6893" marB="6893"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9920616"/>
                  </a:ext>
                </a:extLst>
              </a:tr>
            </a:tbl>
          </a:graphicData>
        </a:graphic>
      </p:graphicFrame>
    </p:spTree>
    <p:extLst>
      <p:ext uri="{BB962C8B-B14F-4D97-AF65-F5344CB8AC3E}">
        <p14:creationId xmlns:p14="http://schemas.microsoft.com/office/powerpoint/2010/main" val="181391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15</a:t>
            </a:fld>
            <a:endParaRPr lang="en-US" dirty="0"/>
          </a:p>
        </p:txBody>
      </p:sp>
      <p:graphicFrame>
        <p:nvGraphicFramePr>
          <p:cNvPr id="6" name="Table 5">
            <a:extLst>
              <a:ext uri="{FF2B5EF4-FFF2-40B4-BE49-F238E27FC236}">
                <a16:creationId xmlns:a16="http://schemas.microsoft.com/office/drawing/2014/main" id="{85210E0E-B274-35B0-BBF7-1B94674924EA}"/>
              </a:ext>
            </a:extLst>
          </p:cNvPr>
          <p:cNvGraphicFramePr>
            <a:graphicFrameLocks noGrp="1"/>
          </p:cNvGraphicFramePr>
          <p:nvPr/>
        </p:nvGraphicFramePr>
        <p:xfrm>
          <a:off x="3705656" y="1617389"/>
          <a:ext cx="4780687" cy="4767811"/>
        </p:xfrm>
        <a:graphic>
          <a:graphicData uri="http://schemas.openxmlformats.org/drawingml/2006/table">
            <a:tbl>
              <a:tblPr/>
              <a:tblGrid>
                <a:gridCol w="639455">
                  <a:extLst>
                    <a:ext uri="{9D8B030D-6E8A-4147-A177-3AD203B41FA5}">
                      <a16:colId xmlns:a16="http://schemas.microsoft.com/office/drawing/2014/main" val="1775721829"/>
                    </a:ext>
                  </a:extLst>
                </a:gridCol>
                <a:gridCol w="639455">
                  <a:extLst>
                    <a:ext uri="{9D8B030D-6E8A-4147-A177-3AD203B41FA5}">
                      <a16:colId xmlns:a16="http://schemas.microsoft.com/office/drawing/2014/main" val="516347342"/>
                    </a:ext>
                  </a:extLst>
                </a:gridCol>
                <a:gridCol w="639455">
                  <a:extLst>
                    <a:ext uri="{9D8B030D-6E8A-4147-A177-3AD203B41FA5}">
                      <a16:colId xmlns:a16="http://schemas.microsoft.com/office/drawing/2014/main" val="1079066671"/>
                    </a:ext>
                  </a:extLst>
                </a:gridCol>
                <a:gridCol w="639455">
                  <a:extLst>
                    <a:ext uri="{9D8B030D-6E8A-4147-A177-3AD203B41FA5}">
                      <a16:colId xmlns:a16="http://schemas.microsoft.com/office/drawing/2014/main" val="61863625"/>
                    </a:ext>
                  </a:extLst>
                </a:gridCol>
                <a:gridCol w="639455">
                  <a:extLst>
                    <a:ext uri="{9D8B030D-6E8A-4147-A177-3AD203B41FA5}">
                      <a16:colId xmlns:a16="http://schemas.microsoft.com/office/drawing/2014/main" val="1860613436"/>
                    </a:ext>
                  </a:extLst>
                </a:gridCol>
                <a:gridCol w="639455">
                  <a:extLst>
                    <a:ext uri="{9D8B030D-6E8A-4147-A177-3AD203B41FA5}">
                      <a16:colId xmlns:a16="http://schemas.microsoft.com/office/drawing/2014/main" val="2943073352"/>
                    </a:ext>
                  </a:extLst>
                </a:gridCol>
                <a:gridCol w="639455">
                  <a:extLst>
                    <a:ext uri="{9D8B030D-6E8A-4147-A177-3AD203B41FA5}">
                      <a16:colId xmlns:a16="http://schemas.microsoft.com/office/drawing/2014/main" val="1661852095"/>
                    </a:ext>
                  </a:extLst>
                </a:gridCol>
                <a:gridCol w="304502">
                  <a:extLst>
                    <a:ext uri="{9D8B030D-6E8A-4147-A177-3AD203B41FA5}">
                      <a16:colId xmlns:a16="http://schemas.microsoft.com/office/drawing/2014/main" val="3566773813"/>
                    </a:ext>
                  </a:extLst>
                </a:gridCol>
              </a:tblGrid>
              <a:tr h="109621">
                <a:tc gridSpan="8">
                  <a:txBody>
                    <a:bodyPr/>
                    <a:lstStyle/>
                    <a:p>
                      <a:pPr algn="ctr" rtl="0" fontAlgn="b"/>
                      <a:r>
                        <a:rPr lang="en-US" sz="600" b="1">
                          <a:solidFill>
                            <a:srgbClr val="FF6D01"/>
                          </a:solidFill>
                          <a:effectLst/>
                          <a:latin typeface="Calibri" panose="020F0502020204030204" pitchFamily="34" charset="0"/>
                        </a:rPr>
                        <a:t>Identification of Goals and Strategies</a:t>
                      </a:r>
                    </a:p>
                  </a:txBody>
                  <a:tcPr marL="9135" marR="9135" marT="6090" marB="609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281961"/>
                  </a:ext>
                </a:extLst>
              </a:tr>
              <a:tr h="421431">
                <a:tc gridSpan="8">
                  <a:txBody>
                    <a:bodyPr/>
                    <a:lstStyle/>
                    <a:p>
                      <a:pPr algn="ctr" rtl="0" fontAlgn="b"/>
                      <a:br>
                        <a:rPr lang="en-US" sz="400" b="1">
                          <a:solidFill>
                            <a:srgbClr val="FFFFFF"/>
                          </a:solidFill>
                          <a:effectLst/>
                          <a:latin typeface="Calibri" panose="020F0502020204030204" pitchFamily="34" charset="0"/>
                        </a:rPr>
                      </a:br>
                      <a:r>
                        <a:rPr lang="en-US" sz="400" b="1">
                          <a:solidFill>
                            <a:srgbClr val="FFFFFF"/>
                          </a:solidFill>
                          <a:effectLst/>
                          <a:latin typeface="Calibri" panose="020F0502020204030204" pitchFamily="34" charset="0"/>
                        </a:rPr>
                        <a:t>Each school participating in the Fund 150 consolidation program must complete an Intent and Purpose form. This form must provide an accurate description of how the intent and purpose for each program will be met. </a:t>
                      </a:r>
                      <a:br>
                        <a:rPr lang="en-US" sz="400" b="1">
                          <a:solidFill>
                            <a:srgbClr val="FFFFFF"/>
                          </a:solidFill>
                          <a:effectLst/>
                          <a:latin typeface="Calibri" panose="020F0502020204030204" pitchFamily="34" charset="0"/>
                        </a:rPr>
                      </a:br>
                      <a:br>
                        <a:rPr lang="en-US" sz="400" b="1">
                          <a:solidFill>
                            <a:srgbClr val="FFFFFF"/>
                          </a:solidFill>
                          <a:effectLst/>
                          <a:latin typeface="Calibri" panose="020F0502020204030204" pitchFamily="34" charset="0"/>
                        </a:rPr>
                      </a:br>
                      <a:r>
                        <a:rPr lang="en-US" sz="400" b="1">
                          <a:solidFill>
                            <a:srgbClr val="FFFFFF"/>
                          </a:solidFill>
                          <a:effectLst/>
                          <a:latin typeface="Calibri" panose="020F0502020204030204" pitchFamily="34" charset="0"/>
                        </a:rPr>
                        <a:t>Instructions: Using the chart below, describe how the Intent and Purpose for each consolidated funding source will be met by the school. </a:t>
                      </a:r>
                      <a:br>
                        <a:rPr lang="en-US" sz="400" b="1">
                          <a:solidFill>
                            <a:srgbClr val="FFFFFF"/>
                          </a:solidFill>
                          <a:effectLst/>
                          <a:latin typeface="Calibri" panose="020F0502020204030204" pitchFamily="34" charset="0"/>
                        </a:rPr>
                      </a:br>
                      <a:endParaRPr lang="en-US" sz="400" b="1">
                        <a:solidFill>
                          <a:srgbClr val="FFFFFF"/>
                        </a:solidFill>
                        <a:effectLst/>
                        <a:latin typeface="Calibri" panose="020F0502020204030204" pitchFamily="34" charset="0"/>
                      </a:endParaRPr>
                    </a:p>
                  </a:txBody>
                  <a:tcPr marL="9135" marR="9135" marT="6090" marB="609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6D0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1658950"/>
                  </a:ext>
                </a:extLst>
              </a:tr>
              <a:tr h="109621">
                <a:tc gridSpan="8">
                  <a:txBody>
                    <a:bodyPr/>
                    <a:lstStyle/>
                    <a:p>
                      <a:pPr algn="ctr" rtl="0" fontAlgn="b"/>
                      <a:r>
                        <a:rPr lang="en-US" sz="600" b="1">
                          <a:solidFill>
                            <a:srgbClr val="FF6D01"/>
                          </a:solidFill>
                          <a:effectLst/>
                          <a:latin typeface="Calibri" panose="020F0502020204030204" pitchFamily="34" charset="0"/>
                        </a:rPr>
                        <a:t>Intent and Purpose Action Steps</a:t>
                      </a:r>
                    </a:p>
                  </a:txBody>
                  <a:tcPr marL="9135" marR="9135" marT="6090" marB="609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6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9782868"/>
                  </a:ext>
                </a:extLst>
              </a:tr>
              <a:tr h="264917">
                <a:tc gridSpan="8">
                  <a:txBody>
                    <a:bodyPr/>
                    <a:lstStyle/>
                    <a:p>
                      <a:pPr rtl="0" fontAlgn="b"/>
                      <a:endParaRPr lang="en-US" sz="600">
                        <a:effectLst/>
                      </a:endParaRPr>
                    </a:p>
                  </a:txBody>
                  <a:tcPr marL="9135" marR="9135" marT="6090" marB="609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8423866"/>
                  </a:ext>
                </a:extLst>
              </a:tr>
              <a:tr h="114493">
                <a:tc gridSpan="8">
                  <a:txBody>
                    <a:bodyPr/>
                    <a:lstStyle/>
                    <a:p>
                      <a:pPr algn="ctr" rtl="0" fontAlgn="b"/>
                      <a:r>
                        <a:rPr lang="en-US" sz="700" b="1">
                          <a:solidFill>
                            <a:srgbClr val="FFFFFF"/>
                          </a:solidFill>
                          <a:effectLst/>
                          <a:latin typeface="Calibri" panose="020F0502020204030204" pitchFamily="34" charset="0"/>
                        </a:rPr>
                        <a:t>Whole Child &amp; Intervention SMART Goal</a:t>
                      </a:r>
                    </a:p>
                  </a:txBody>
                  <a:tcPr marL="9135" marR="9135" marT="6090" marB="609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6D0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6863101"/>
                  </a:ext>
                </a:extLst>
              </a:tr>
              <a:tr h="80389">
                <a:tc gridSpan="8">
                  <a:txBody>
                    <a:bodyPr/>
                    <a:lstStyle/>
                    <a:p>
                      <a:pPr algn="ctr" rtl="0" fontAlgn="ctr"/>
                      <a:r>
                        <a:rPr lang="en-US" sz="400" b="1">
                          <a:effectLst/>
                          <a:latin typeface="Calibri" panose="020F0502020204030204" pitchFamily="34" charset="0"/>
                        </a:rPr>
                        <a:t>Increase CCRPI attendance from 37.7% to 44.7% by incentivizing students to attend school daily.</a:t>
                      </a:r>
                    </a:p>
                  </a:txBody>
                  <a:tcPr marL="9135" marR="9135" marT="6090" marB="609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6049571"/>
                  </a:ext>
                </a:extLst>
              </a:tr>
              <a:tr h="129109">
                <a:tc>
                  <a:txBody>
                    <a:bodyPr/>
                    <a:lstStyle/>
                    <a:p>
                      <a:pPr algn="ctr" rtl="0" fontAlgn="ctr"/>
                      <a:r>
                        <a:rPr lang="en-US" sz="400" b="1">
                          <a:effectLst/>
                          <a:latin typeface="Calibri" panose="020F0502020204030204" pitchFamily="34" charset="0"/>
                        </a:rPr>
                        <a:t>Action Steps</a:t>
                      </a:r>
                    </a:p>
                  </a:txBody>
                  <a:tcPr marL="9135" marR="9135" marT="6090" marB="6090"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Person/Position Responsible</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Timeline of Implementation</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Method for Monitoring</a:t>
                      </a:r>
                      <a:br>
                        <a:rPr lang="en-US" sz="400" b="1">
                          <a:effectLst/>
                          <a:latin typeface="Calibri" panose="020F0502020204030204" pitchFamily="34" charset="0"/>
                        </a:rPr>
                      </a:br>
                      <a:r>
                        <a:rPr lang="en-US" sz="400" b="1">
                          <a:effectLst/>
                          <a:latin typeface="Calibri" panose="020F0502020204030204" pitchFamily="34" charset="0"/>
                        </a:rPr>
                        <a:t>Implementation</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Method for Monitoring Effectiveness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APS 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gridSpan="2">
                  <a:txBody>
                    <a:bodyPr/>
                    <a:lstStyle/>
                    <a:p>
                      <a:pPr algn="ctr" rtl="0" fontAlgn="ctr"/>
                      <a:r>
                        <a:rPr lang="en-US" sz="400" b="1">
                          <a:effectLst/>
                          <a:latin typeface="Calibri" panose="020F0502020204030204" pitchFamily="34" charset="0"/>
                        </a:rPr>
                        <a:t>Programs Consolidated in School</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extLst>
                  <a:ext uri="{0D108BD9-81ED-4DB2-BD59-A6C34878D82A}">
                    <a16:rowId xmlns:a16="http://schemas.microsoft.com/office/drawing/2014/main" val="2322336029"/>
                  </a:ext>
                </a:extLst>
              </a:tr>
              <a:tr h="70645">
                <a:tc rowSpan="8">
                  <a:txBody>
                    <a:bodyPr/>
                    <a:lstStyle/>
                    <a:p>
                      <a:pPr rtl="0" fontAlgn="ctr"/>
                      <a:r>
                        <a:rPr lang="en-US" sz="400" b="0">
                          <a:effectLst/>
                          <a:latin typeface="Calibri" panose="020F0502020204030204" pitchFamily="34" charset="0"/>
                        </a:rPr>
                        <a:t>Implement team to provide wrap around support to every student. Specific support will be given to students identified as bubble students and highflyers.</a:t>
                      </a:r>
                    </a:p>
                  </a:txBody>
                  <a:tcPr marL="9135" marR="9135" marT="6090" marB="609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Grade level teams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August - May 2025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100% of students identified as bubble students and highflyers will receive monthly incentives.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The identified bubble students and highflyers CCRPI attendance will increase by 5% from August to December.</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algn="ctr" rtl="0" fontAlgn="ctr"/>
                      <a:r>
                        <a:rPr lang="en-US" sz="400" b="0">
                          <a:effectLst/>
                          <a:latin typeface="Calibri" panose="020F0502020204030204" pitchFamily="34" charset="0"/>
                        </a:rPr>
                        <a:t>N/A</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t"/>
                      <a:r>
                        <a:rPr lang="en-US" sz="400" b="0">
                          <a:effectLst/>
                          <a:latin typeface="Calibri" panose="020F0502020204030204" pitchFamily="34" charset="0"/>
                        </a:rPr>
                        <a:t>Title I,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373049212"/>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Parent &amp; Family Enagagement</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97339003"/>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SIG,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36801693"/>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Title IV, B</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685400945"/>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rtl="0" fontAlgn="t"/>
                      <a:r>
                        <a:rPr lang="en-US" sz="400" b="1">
                          <a:effectLst/>
                          <a:latin typeface="Calibri" panose="020F0502020204030204" pitchFamily="34" charset="0"/>
                        </a:rPr>
                        <a:t>Title IV, A</a:t>
                      </a:r>
                    </a:p>
                  </a:txBody>
                  <a:tcPr marL="9135" marR="9135" marT="6090" marB="609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extLst>
                  <a:ext uri="{0D108BD9-81ED-4DB2-BD59-A6C34878D82A}">
                    <a16:rowId xmlns:a16="http://schemas.microsoft.com/office/drawing/2014/main" val="133499929"/>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Safe &amp; Healthy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21003010"/>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Well - Rounded</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2821981"/>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Effective Use of Technology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692921205"/>
                  </a:ext>
                </a:extLst>
              </a:tr>
              <a:tr h="70645">
                <a:tc rowSpan="8">
                  <a:txBody>
                    <a:bodyPr/>
                    <a:lstStyle/>
                    <a:p>
                      <a:pPr rtl="0" fontAlgn="ctr"/>
                      <a:r>
                        <a:rPr lang="en-US" sz="400" b="0">
                          <a:effectLst/>
                          <a:latin typeface="Calibri" panose="020F0502020204030204" pitchFamily="34" charset="0"/>
                        </a:rPr>
                        <a:t>Provide Parent Workshops aimed at supporting the whole child at home.</a:t>
                      </a:r>
                    </a:p>
                  </a:txBody>
                  <a:tcPr marL="9135" marR="9135" marT="6090" marB="609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Family Engagement Leadership Team, Restorative Practices Coach, School Social Worker</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August - May 2025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100% of parents/guardians will be sent notification of the scheduled parent workshops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25% of parents/guardians of enrolled scholars will attend monthly meetings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algn="ctr" rtl="0" fontAlgn="ctr"/>
                      <a:r>
                        <a:rPr lang="en-US" sz="400" b="0">
                          <a:effectLst/>
                          <a:latin typeface="Calibri" panose="020F0502020204030204" pitchFamily="34" charset="0"/>
                        </a:rPr>
                        <a:t>N/A</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t"/>
                      <a:r>
                        <a:rPr lang="en-US" sz="400" b="0">
                          <a:effectLst/>
                          <a:latin typeface="Calibri" panose="020F0502020204030204" pitchFamily="34" charset="0"/>
                        </a:rPr>
                        <a:t>Title I,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37784534"/>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Parent &amp; Family Enagagement</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25042311"/>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SIG,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50698844"/>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Title IV, B</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00135438"/>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rtl="0" fontAlgn="t"/>
                      <a:r>
                        <a:rPr lang="en-US" sz="400" b="1">
                          <a:effectLst/>
                          <a:latin typeface="Calibri" panose="020F0502020204030204" pitchFamily="34" charset="0"/>
                        </a:rPr>
                        <a:t>Title IV, A</a:t>
                      </a:r>
                    </a:p>
                  </a:txBody>
                  <a:tcPr marL="9135" marR="9135" marT="6090" marB="609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extLst>
                  <a:ext uri="{0D108BD9-81ED-4DB2-BD59-A6C34878D82A}">
                    <a16:rowId xmlns:a16="http://schemas.microsoft.com/office/drawing/2014/main" val="2089607530"/>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Safe &amp; Healthy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82151623"/>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Well - Rounded</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57580467"/>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Effective Use of Technology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79901571"/>
                  </a:ext>
                </a:extLst>
              </a:tr>
              <a:tr h="70645">
                <a:tc rowSpan="8">
                  <a:txBody>
                    <a:bodyPr/>
                    <a:lstStyle/>
                    <a:p>
                      <a:pPr rtl="0" fontAlgn="ctr"/>
                      <a:r>
                        <a:rPr lang="en-US" sz="400" b="0">
                          <a:effectLst/>
                          <a:latin typeface="Calibri" panose="020F0502020204030204" pitchFamily="34" charset="0"/>
                        </a:rPr>
                        <a:t>Bi-weekly monitoring of student attendance and behavior, as evidenced in Infinite Campus, teacher updates and APS Graphs</a:t>
                      </a:r>
                    </a:p>
                  </a:txBody>
                  <a:tcPr marL="9135" marR="9135" marT="6090" marB="609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rowSpan="8">
                  <a:txBody>
                    <a:bodyPr/>
                    <a:lstStyle/>
                    <a:p>
                      <a:pPr rtl="0" fontAlgn="ctr"/>
                      <a:r>
                        <a:rPr lang="en-US" sz="400" b="0">
                          <a:effectLst/>
                          <a:latin typeface="Calibri" panose="020F0502020204030204" pitchFamily="34" charset="0"/>
                        </a:rPr>
                        <a:t>Grade level clerk, Restorative Practices Coach, Assistant Principal, Social Worker, School Residency Officer</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rowSpan="8">
                  <a:txBody>
                    <a:bodyPr/>
                    <a:lstStyle/>
                    <a:p>
                      <a:pPr rtl="0" fontAlgn="ctr"/>
                      <a:r>
                        <a:rPr lang="en-US" sz="400" b="0">
                          <a:effectLst/>
                          <a:latin typeface="Calibri" panose="020F0502020204030204" pitchFamily="34" charset="0"/>
                        </a:rPr>
                        <a:t>August - May 2025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rowSpan="8">
                  <a:txBody>
                    <a:bodyPr/>
                    <a:lstStyle/>
                    <a:p>
                      <a:pPr rtl="0" fontAlgn="ctr"/>
                      <a:r>
                        <a:rPr lang="en-US" sz="400" b="0">
                          <a:effectLst/>
                          <a:latin typeface="Calibri" panose="020F0502020204030204" pitchFamily="34" charset="0"/>
                        </a:rPr>
                        <a:t>100% of students identified as bubble students and highflyers for attendance and behavior will be added to weekly tracking forms and rewarded with incentives upon successful completion.</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rowSpan="8">
                  <a:txBody>
                    <a:bodyPr/>
                    <a:lstStyle/>
                    <a:p>
                      <a:pPr rtl="0" fontAlgn="ctr"/>
                      <a:r>
                        <a:rPr lang="en-US" sz="400" b="0">
                          <a:effectLst/>
                          <a:latin typeface="Calibri" panose="020F0502020204030204" pitchFamily="34" charset="0"/>
                        </a:rPr>
                        <a:t>80% of students identified will have increased student attendance and decreased behavior challenges from Aug. 2024-May 2025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rowSpan="8">
                  <a:txBody>
                    <a:bodyPr/>
                    <a:lstStyle/>
                    <a:p>
                      <a:pPr algn="ctr" rtl="0" fontAlgn="ctr"/>
                      <a:r>
                        <a:rPr lang="en-US" sz="400" b="0">
                          <a:effectLst/>
                          <a:latin typeface="Calibri" panose="020F0502020204030204" pitchFamily="34" charset="0"/>
                        </a:rPr>
                        <a:t>N/A</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t"/>
                      <a:r>
                        <a:rPr lang="en-US" sz="400" b="0">
                          <a:effectLst/>
                          <a:latin typeface="Calibri" panose="020F0502020204030204" pitchFamily="34" charset="0"/>
                        </a:rPr>
                        <a:t>Title I,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967837203"/>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Parent &amp; Family Enagagement</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94808505"/>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SIG,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085941332"/>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Title IV, B</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18950853"/>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rtl="0" fontAlgn="t"/>
                      <a:r>
                        <a:rPr lang="en-US" sz="400" b="1">
                          <a:effectLst/>
                          <a:latin typeface="Calibri" panose="020F0502020204030204" pitchFamily="34" charset="0"/>
                        </a:rPr>
                        <a:t>Title IV, A</a:t>
                      </a:r>
                    </a:p>
                  </a:txBody>
                  <a:tcPr marL="9135" marR="9135" marT="6090" marB="609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extLst>
                  <a:ext uri="{0D108BD9-81ED-4DB2-BD59-A6C34878D82A}">
                    <a16:rowId xmlns:a16="http://schemas.microsoft.com/office/drawing/2014/main" val="688058036"/>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Safe &amp; Healthy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79400468"/>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Well - Rounded</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437752752"/>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Effective Use of Technology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68167192"/>
                  </a:ext>
                </a:extLst>
              </a:tr>
              <a:tr h="109621">
                <a:tc gridSpan="8">
                  <a:txBody>
                    <a:bodyPr/>
                    <a:lstStyle/>
                    <a:p>
                      <a:pPr algn="ctr" rtl="0" fontAlgn="b"/>
                      <a:r>
                        <a:rPr lang="en-US" sz="600" b="1">
                          <a:solidFill>
                            <a:srgbClr val="FFFFFF"/>
                          </a:solidFill>
                          <a:effectLst/>
                          <a:latin typeface="Calibri" panose="020F0502020204030204" pitchFamily="34" charset="0"/>
                        </a:rPr>
                        <a:t>Subgroup Action Steps for Whole Child &amp; Intervention (required)</a:t>
                      </a:r>
                    </a:p>
                  </a:txBody>
                  <a:tcPr marL="9135" marR="9135" marT="6090" marB="609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6D0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3517304"/>
                  </a:ext>
                </a:extLst>
              </a:tr>
              <a:tr h="129109">
                <a:tc>
                  <a:txBody>
                    <a:bodyPr/>
                    <a:lstStyle/>
                    <a:p>
                      <a:pPr algn="ctr" rtl="0" fontAlgn="ctr"/>
                      <a:r>
                        <a:rPr lang="en-US" sz="400" b="1">
                          <a:effectLst/>
                          <a:latin typeface="Calibri" panose="020F0502020204030204" pitchFamily="34" charset="0"/>
                        </a:rPr>
                        <a:t>Action Steps</a:t>
                      </a:r>
                    </a:p>
                  </a:txBody>
                  <a:tcPr marL="9135" marR="9135" marT="6090" marB="6090"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Person/Position Responsible</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Timeline of Implementation</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Method for Monitoring</a:t>
                      </a:r>
                      <a:br>
                        <a:rPr lang="en-US" sz="400" b="1">
                          <a:effectLst/>
                          <a:latin typeface="Calibri" panose="020F0502020204030204" pitchFamily="34" charset="0"/>
                        </a:rPr>
                      </a:br>
                      <a:r>
                        <a:rPr lang="en-US" sz="400" b="1">
                          <a:effectLst/>
                          <a:latin typeface="Calibri" panose="020F0502020204030204" pitchFamily="34" charset="0"/>
                        </a:rPr>
                        <a:t>Implementation</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Method for Monitoring Effectiveness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APS 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gridSpan="2">
                  <a:txBody>
                    <a:bodyPr/>
                    <a:lstStyle/>
                    <a:p>
                      <a:pPr algn="ctr" rtl="0" fontAlgn="ctr"/>
                      <a:r>
                        <a:rPr lang="en-US" sz="400" b="1">
                          <a:effectLst/>
                          <a:latin typeface="Calibri" panose="020F0502020204030204" pitchFamily="34" charset="0"/>
                        </a:rPr>
                        <a:t>Programs Consolidated in School</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extLst>
                  <a:ext uri="{0D108BD9-81ED-4DB2-BD59-A6C34878D82A}">
                    <a16:rowId xmlns:a16="http://schemas.microsoft.com/office/drawing/2014/main" val="2947313037"/>
                  </a:ext>
                </a:extLst>
              </a:tr>
              <a:tr h="70645">
                <a:tc rowSpan="8">
                  <a:txBody>
                    <a:bodyPr/>
                    <a:lstStyle/>
                    <a:p>
                      <a:pPr rtl="0" fontAlgn="ctr"/>
                      <a:r>
                        <a:rPr lang="en-US" sz="400" b="0">
                          <a:effectLst/>
                          <a:latin typeface="Calibri" panose="020F0502020204030204" pitchFamily="34" charset="0"/>
                        </a:rPr>
                        <a:t>Implement team to provide wrap around support to every student. Specific support will be given to SWD and ELL students identified as bubble students and highflyers for attendance and behavior.</a:t>
                      </a:r>
                    </a:p>
                  </a:txBody>
                  <a:tcPr marL="9135" marR="9135" marT="6090" marB="609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Grade level teams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August - May 2025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100% of students identified as bubble students and highflyers will receive monthly incentives.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The identified buble students and highflyers CCRPI attendance will increase by 5% from August to December.</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algn="ctr" rtl="0" fontAlgn="ctr"/>
                      <a:r>
                        <a:rPr lang="en-US" sz="400" b="0">
                          <a:effectLst/>
                          <a:latin typeface="Calibri" panose="020F0502020204030204" pitchFamily="34" charset="0"/>
                        </a:rPr>
                        <a:t>N/A</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t"/>
                      <a:r>
                        <a:rPr lang="en-US" sz="400" b="0">
                          <a:effectLst/>
                          <a:latin typeface="Calibri" panose="020F0502020204030204" pitchFamily="34" charset="0"/>
                        </a:rPr>
                        <a:t>Title I,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98537752"/>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Parent &amp; Family Enagagement</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46317220"/>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SIG,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65271778"/>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Title IV, B</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34725575"/>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rtl="0" fontAlgn="b"/>
                      <a:r>
                        <a:rPr lang="en-US" sz="400" b="1">
                          <a:effectLst/>
                          <a:latin typeface="docs-Calibri"/>
                        </a:rPr>
                        <a:t>Title IV, A</a:t>
                      </a:r>
                    </a:p>
                  </a:txBody>
                  <a:tcPr marL="9135" marR="9135" marT="6090" marB="609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extLst>
                  <a:ext uri="{0D108BD9-81ED-4DB2-BD59-A6C34878D82A}">
                    <a16:rowId xmlns:a16="http://schemas.microsoft.com/office/drawing/2014/main" val="1541177506"/>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Safe &amp; Healthy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1414772"/>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Well - Rounded</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541118068"/>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Effective Use of Technology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84331466"/>
                  </a:ext>
                </a:extLst>
              </a:tr>
              <a:tr h="70645">
                <a:tc rowSpan="8">
                  <a:txBody>
                    <a:bodyPr/>
                    <a:lstStyle/>
                    <a:p>
                      <a:pPr rtl="0" fontAlgn="ctr"/>
                      <a:r>
                        <a:rPr lang="en-US" sz="400" b="0">
                          <a:effectLst/>
                          <a:latin typeface="Calibri" panose="020F0502020204030204" pitchFamily="34" charset="0"/>
                        </a:rPr>
                        <a:t>Provide a mentor for each highflyer through their assigned case manager</a:t>
                      </a:r>
                    </a:p>
                  </a:txBody>
                  <a:tcPr marL="9135" marR="9135" marT="6090" marB="609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SELTs and case manager</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Aug.-May 2025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100% of identified students will meet with mentors weekly via advisory</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90% of students will complete surveys identifying mentor and support provided</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rowSpan="8">
                  <a:txBody>
                    <a:bodyPr/>
                    <a:lstStyle/>
                    <a:p>
                      <a:pPr algn="ctr" rtl="0" fontAlgn="ctr"/>
                      <a:r>
                        <a:rPr lang="en-US" sz="400" b="0">
                          <a:effectLst/>
                          <a:latin typeface="Calibri" panose="020F0502020204030204" pitchFamily="34" charset="0"/>
                        </a:rPr>
                        <a:t>N/A</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3F3F3"/>
                    </a:solidFill>
                  </a:tcPr>
                </a:tc>
                <a:tc>
                  <a:txBody>
                    <a:bodyPr/>
                    <a:lstStyle/>
                    <a:p>
                      <a:pPr algn="ctr" rtl="0" fontAlgn="t"/>
                      <a:r>
                        <a:rPr lang="en-US" sz="400" b="0">
                          <a:effectLst/>
                          <a:latin typeface="Calibri" panose="020F0502020204030204" pitchFamily="34" charset="0"/>
                        </a:rPr>
                        <a:t>Title I,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264282481"/>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Parent &amp; Family Enagagement</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84772123"/>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SIG,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3335714264"/>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Title IV, B</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29091995"/>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rtl="0" fontAlgn="b"/>
                      <a:r>
                        <a:rPr lang="en-US" sz="400" b="1">
                          <a:effectLst/>
                          <a:latin typeface="docs-Calibri"/>
                        </a:rPr>
                        <a:t>Title IV, A</a:t>
                      </a:r>
                    </a:p>
                  </a:txBody>
                  <a:tcPr marL="9135" marR="9135" marT="6090" marB="609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extLst>
                  <a:ext uri="{0D108BD9-81ED-4DB2-BD59-A6C34878D82A}">
                    <a16:rowId xmlns:a16="http://schemas.microsoft.com/office/drawing/2014/main" val="3216122540"/>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Safe &amp; Healthy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11259442"/>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Well - Rounded</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30077437"/>
                  </a:ext>
                </a:extLst>
              </a:tr>
              <a:tr h="1278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Effective Use of Technology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400" b="0" dirty="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932343"/>
                  </a:ext>
                </a:extLst>
              </a:tr>
            </a:tbl>
          </a:graphicData>
        </a:graphic>
      </p:graphicFrame>
    </p:spTree>
    <p:extLst>
      <p:ext uri="{BB962C8B-B14F-4D97-AF65-F5344CB8AC3E}">
        <p14:creationId xmlns:p14="http://schemas.microsoft.com/office/powerpoint/2010/main" val="174449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F7F123-2808-E460-B76D-3CE47B8555E4}"/>
            </a:ext>
          </a:extLst>
        </p:cNvPr>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5E5ED2D1-BCBD-70D2-CA50-56A2F9E0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559ABF1A-A589-9459-54A6-38832E5F2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62C162B-C215-52ED-263D-DD3EBDA89AF4}"/>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16</a:t>
            </a:fld>
            <a:endParaRPr lang="en-US" dirty="0"/>
          </a:p>
        </p:txBody>
      </p:sp>
      <p:graphicFrame>
        <p:nvGraphicFramePr>
          <p:cNvPr id="3" name="Table 2">
            <a:extLst>
              <a:ext uri="{FF2B5EF4-FFF2-40B4-BE49-F238E27FC236}">
                <a16:creationId xmlns:a16="http://schemas.microsoft.com/office/drawing/2014/main" id="{A6EDE05B-0F99-2F1A-AC63-B241CB37A464}"/>
              </a:ext>
            </a:extLst>
          </p:cNvPr>
          <p:cNvGraphicFramePr>
            <a:graphicFrameLocks noGrp="1"/>
          </p:cNvGraphicFramePr>
          <p:nvPr>
            <p:extLst>
              <p:ext uri="{D42A27DB-BD31-4B8C-83A1-F6EECF244321}">
                <p14:modId xmlns:p14="http://schemas.microsoft.com/office/powerpoint/2010/main" val="1759509912"/>
              </p:ext>
            </p:extLst>
          </p:nvPr>
        </p:nvGraphicFramePr>
        <p:xfrm>
          <a:off x="3705656" y="1617389"/>
          <a:ext cx="4780687" cy="4767811"/>
        </p:xfrm>
        <a:graphic>
          <a:graphicData uri="http://schemas.openxmlformats.org/drawingml/2006/table">
            <a:tbl>
              <a:tblPr/>
              <a:tblGrid>
                <a:gridCol w="639455">
                  <a:extLst>
                    <a:ext uri="{9D8B030D-6E8A-4147-A177-3AD203B41FA5}">
                      <a16:colId xmlns:a16="http://schemas.microsoft.com/office/drawing/2014/main" val="1775721829"/>
                    </a:ext>
                  </a:extLst>
                </a:gridCol>
                <a:gridCol w="639455">
                  <a:extLst>
                    <a:ext uri="{9D8B030D-6E8A-4147-A177-3AD203B41FA5}">
                      <a16:colId xmlns:a16="http://schemas.microsoft.com/office/drawing/2014/main" val="516347342"/>
                    </a:ext>
                  </a:extLst>
                </a:gridCol>
                <a:gridCol w="639455">
                  <a:extLst>
                    <a:ext uri="{9D8B030D-6E8A-4147-A177-3AD203B41FA5}">
                      <a16:colId xmlns:a16="http://schemas.microsoft.com/office/drawing/2014/main" val="1079066671"/>
                    </a:ext>
                  </a:extLst>
                </a:gridCol>
                <a:gridCol w="639455">
                  <a:extLst>
                    <a:ext uri="{9D8B030D-6E8A-4147-A177-3AD203B41FA5}">
                      <a16:colId xmlns:a16="http://schemas.microsoft.com/office/drawing/2014/main" val="61863625"/>
                    </a:ext>
                  </a:extLst>
                </a:gridCol>
                <a:gridCol w="639455">
                  <a:extLst>
                    <a:ext uri="{9D8B030D-6E8A-4147-A177-3AD203B41FA5}">
                      <a16:colId xmlns:a16="http://schemas.microsoft.com/office/drawing/2014/main" val="1860613436"/>
                    </a:ext>
                  </a:extLst>
                </a:gridCol>
                <a:gridCol w="639455">
                  <a:extLst>
                    <a:ext uri="{9D8B030D-6E8A-4147-A177-3AD203B41FA5}">
                      <a16:colId xmlns:a16="http://schemas.microsoft.com/office/drawing/2014/main" val="2943073352"/>
                    </a:ext>
                  </a:extLst>
                </a:gridCol>
                <a:gridCol w="639455">
                  <a:extLst>
                    <a:ext uri="{9D8B030D-6E8A-4147-A177-3AD203B41FA5}">
                      <a16:colId xmlns:a16="http://schemas.microsoft.com/office/drawing/2014/main" val="1661852095"/>
                    </a:ext>
                  </a:extLst>
                </a:gridCol>
                <a:gridCol w="304502">
                  <a:extLst>
                    <a:ext uri="{9D8B030D-6E8A-4147-A177-3AD203B41FA5}">
                      <a16:colId xmlns:a16="http://schemas.microsoft.com/office/drawing/2014/main" val="3566773813"/>
                    </a:ext>
                  </a:extLst>
                </a:gridCol>
              </a:tblGrid>
              <a:tr h="109621">
                <a:tc gridSpan="8">
                  <a:txBody>
                    <a:bodyPr/>
                    <a:lstStyle/>
                    <a:p>
                      <a:pPr algn="ctr" rtl="0" fontAlgn="b"/>
                      <a:r>
                        <a:rPr lang="en-US" sz="600" b="1">
                          <a:solidFill>
                            <a:srgbClr val="FF6D01"/>
                          </a:solidFill>
                          <a:effectLst/>
                          <a:latin typeface="Calibri" panose="020F0502020204030204" pitchFamily="34" charset="0"/>
                        </a:rPr>
                        <a:t>Identification of Goals and Strategies</a:t>
                      </a:r>
                    </a:p>
                  </a:txBody>
                  <a:tcPr marL="9135" marR="9135" marT="6090" marB="609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281961"/>
                  </a:ext>
                </a:extLst>
              </a:tr>
              <a:tr h="421431">
                <a:tc gridSpan="8">
                  <a:txBody>
                    <a:bodyPr/>
                    <a:lstStyle/>
                    <a:p>
                      <a:pPr algn="ctr" rtl="0" fontAlgn="b"/>
                      <a:br>
                        <a:rPr lang="en-US" sz="400" b="1">
                          <a:solidFill>
                            <a:srgbClr val="FFFFFF"/>
                          </a:solidFill>
                          <a:effectLst/>
                          <a:latin typeface="Calibri" panose="020F0502020204030204" pitchFamily="34" charset="0"/>
                        </a:rPr>
                      </a:br>
                      <a:r>
                        <a:rPr lang="en-US" sz="400" b="1">
                          <a:solidFill>
                            <a:srgbClr val="FFFFFF"/>
                          </a:solidFill>
                          <a:effectLst/>
                          <a:latin typeface="Calibri" panose="020F0502020204030204" pitchFamily="34" charset="0"/>
                        </a:rPr>
                        <a:t>Each school participating in the Fund 150 consolidation program must complete an Intent and Purpose form. This form must provide an accurate description of how the intent and purpose for each program will be met. </a:t>
                      </a:r>
                      <a:br>
                        <a:rPr lang="en-US" sz="400" b="1">
                          <a:solidFill>
                            <a:srgbClr val="FFFFFF"/>
                          </a:solidFill>
                          <a:effectLst/>
                          <a:latin typeface="Calibri" panose="020F0502020204030204" pitchFamily="34" charset="0"/>
                        </a:rPr>
                      </a:br>
                      <a:br>
                        <a:rPr lang="en-US" sz="400" b="1">
                          <a:solidFill>
                            <a:srgbClr val="FFFFFF"/>
                          </a:solidFill>
                          <a:effectLst/>
                          <a:latin typeface="Calibri" panose="020F0502020204030204" pitchFamily="34" charset="0"/>
                        </a:rPr>
                      </a:br>
                      <a:r>
                        <a:rPr lang="en-US" sz="400" b="1">
                          <a:solidFill>
                            <a:srgbClr val="FFFFFF"/>
                          </a:solidFill>
                          <a:effectLst/>
                          <a:latin typeface="Calibri" panose="020F0502020204030204" pitchFamily="34" charset="0"/>
                        </a:rPr>
                        <a:t>Instructions: Using the chart below, describe how the Intent and Purpose for each consolidated funding source will be met by the school. </a:t>
                      </a:r>
                      <a:br>
                        <a:rPr lang="en-US" sz="400" b="1">
                          <a:solidFill>
                            <a:srgbClr val="FFFFFF"/>
                          </a:solidFill>
                          <a:effectLst/>
                          <a:latin typeface="Calibri" panose="020F0502020204030204" pitchFamily="34" charset="0"/>
                        </a:rPr>
                      </a:br>
                      <a:endParaRPr lang="en-US" sz="400" b="1">
                        <a:solidFill>
                          <a:srgbClr val="FFFFFF"/>
                        </a:solidFill>
                        <a:effectLst/>
                        <a:latin typeface="Calibri" panose="020F0502020204030204" pitchFamily="34" charset="0"/>
                      </a:endParaRPr>
                    </a:p>
                  </a:txBody>
                  <a:tcPr marL="9135" marR="9135" marT="6090" marB="609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6D0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1658950"/>
                  </a:ext>
                </a:extLst>
              </a:tr>
              <a:tr h="109621">
                <a:tc gridSpan="8">
                  <a:txBody>
                    <a:bodyPr/>
                    <a:lstStyle/>
                    <a:p>
                      <a:pPr algn="ctr" rtl="0" fontAlgn="b"/>
                      <a:r>
                        <a:rPr lang="en-US" sz="600" b="1">
                          <a:solidFill>
                            <a:srgbClr val="FF6D01"/>
                          </a:solidFill>
                          <a:effectLst/>
                          <a:latin typeface="Calibri" panose="020F0502020204030204" pitchFamily="34" charset="0"/>
                        </a:rPr>
                        <a:t>Intent and Purpose Action Steps</a:t>
                      </a:r>
                    </a:p>
                  </a:txBody>
                  <a:tcPr marL="9135" marR="9135" marT="6090" marB="609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6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9782868"/>
                  </a:ext>
                </a:extLst>
              </a:tr>
              <a:tr h="264917">
                <a:tc gridSpan="8">
                  <a:txBody>
                    <a:bodyPr/>
                    <a:lstStyle/>
                    <a:p>
                      <a:pPr rtl="0" fontAlgn="b"/>
                      <a:endParaRPr lang="en-US" sz="600">
                        <a:effectLst/>
                      </a:endParaRPr>
                    </a:p>
                  </a:txBody>
                  <a:tcPr marL="9135" marR="9135" marT="6090" marB="609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8423866"/>
                  </a:ext>
                </a:extLst>
              </a:tr>
              <a:tr h="114493">
                <a:tc gridSpan="8">
                  <a:txBody>
                    <a:bodyPr/>
                    <a:lstStyle/>
                    <a:p>
                      <a:pPr algn="ctr" rtl="0" fontAlgn="b"/>
                      <a:r>
                        <a:rPr lang="en-US" sz="700" b="1">
                          <a:solidFill>
                            <a:srgbClr val="FFFFFF"/>
                          </a:solidFill>
                          <a:effectLst/>
                          <a:latin typeface="Calibri" panose="020F0502020204030204" pitchFamily="34" charset="0"/>
                        </a:rPr>
                        <a:t>Whole Child &amp; Intervention SMART Goal</a:t>
                      </a:r>
                    </a:p>
                  </a:txBody>
                  <a:tcPr marL="9135" marR="9135" marT="6090" marB="609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6D0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6863101"/>
                  </a:ext>
                </a:extLst>
              </a:tr>
              <a:tr h="80389">
                <a:tc gridSpan="8">
                  <a:txBody>
                    <a:bodyPr/>
                    <a:lstStyle/>
                    <a:p>
                      <a:pPr algn="ctr" rtl="0" fontAlgn="ctr"/>
                      <a:r>
                        <a:rPr lang="en-US" sz="400" b="1">
                          <a:effectLst/>
                          <a:latin typeface="Calibri" panose="020F0502020204030204" pitchFamily="34" charset="0"/>
                        </a:rPr>
                        <a:t>Increase CCRPI attendance from 37.7% to 44.7% by incentivizing students to attend school daily.</a:t>
                      </a:r>
                    </a:p>
                  </a:txBody>
                  <a:tcPr marL="9135" marR="9135" marT="6090" marB="609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6049571"/>
                  </a:ext>
                </a:extLst>
              </a:tr>
              <a:tr h="129109">
                <a:tc>
                  <a:txBody>
                    <a:bodyPr/>
                    <a:lstStyle/>
                    <a:p>
                      <a:pPr algn="ctr" rtl="0" fontAlgn="ctr"/>
                      <a:r>
                        <a:rPr lang="en-US" sz="400" b="1">
                          <a:effectLst/>
                          <a:latin typeface="Calibri" panose="020F0502020204030204" pitchFamily="34" charset="0"/>
                        </a:rPr>
                        <a:t>Action Steps</a:t>
                      </a:r>
                    </a:p>
                  </a:txBody>
                  <a:tcPr marL="9135" marR="9135" marT="6090" marB="6090"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Person/Position Responsible</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Timeline of Implementation</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Method for Monitoring</a:t>
                      </a:r>
                      <a:br>
                        <a:rPr lang="en-US" sz="400" b="1">
                          <a:effectLst/>
                          <a:latin typeface="Calibri" panose="020F0502020204030204" pitchFamily="34" charset="0"/>
                        </a:rPr>
                      </a:br>
                      <a:r>
                        <a:rPr lang="en-US" sz="400" b="1">
                          <a:effectLst/>
                          <a:latin typeface="Calibri" panose="020F0502020204030204" pitchFamily="34" charset="0"/>
                        </a:rPr>
                        <a:t>Implementation</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Method for Monitoring Effectiveness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APS 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gridSpan="2">
                  <a:txBody>
                    <a:bodyPr/>
                    <a:lstStyle/>
                    <a:p>
                      <a:pPr algn="ctr" rtl="0" fontAlgn="ctr"/>
                      <a:r>
                        <a:rPr lang="en-US" sz="400" b="1">
                          <a:effectLst/>
                          <a:latin typeface="Calibri" panose="020F0502020204030204" pitchFamily="34" charset="0"/>
                        </a:rPr>
                        <a:t>Programs Consolidated in School</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extLst>
                  <a:ext uri="{0D108BD9-81ED-4DB2-BD59-A6C34878D82A}">
                    <a16:rowId xmlns:a16="http://schemas.microsoft.com/office/drawing/2014/main" val="2322336029"/>
                  </a:ext>
                </a:extLst>
              </a:tr>
              <a:tr h="70645">
                <a:tc rowSpan="8">
                  <a:txBody>
                    <a:bodyPr/>
                    <a:lstStyle/>
                    <a:p>
                      <a:pPr rtl="0" fontAlgn="ctr"/>
                      <a:r>
                        <a:rPr lang="en-US" sz="400" b="0">
                          <a:effectLst/>
                          <a:latin typeface="Calibri" panose="020F0502020204030204" pitchFamily="34" charset="0"/>
                        </a:rPr>
                        <a:t>Implement team to provide wrap around support to every student. Specific support will be given to students identified as bubble students and highflyers.</a:t>
                      </a:r>
                    </a:p>
                  </a:txBody>
                  <a:tcPr marL="9135" marR="9135" marT="6090" marB="609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Grade level teams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dirty="0">
                          <a:effectLst/>
                          <a:latin typeface="Calibri" panose="020F0502020204030204" pitchFamily="34" charset="0"/>
                        </a:rPr>
                        <a:t>August - May 2</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100% of students identified as bubble students and highflyers will receive monthly incentives.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The identified bubble students and highflyers CCRPI attendance will increase by 5% from August to December.</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algn="ctr" rtl="0" fontAlgn="ctr"/>
                      <a:r>
                        <a:rPr lang="en-US" sz="400" b="0">
                          <a:effectLst/>
                          <a:latin typeface="Calibri" panose="020F0502020204030204" pitchFamily="34" charset="0"/>
                        </a:rPr>
                        <a:t>N/A</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t"/>
                      <a:r>
                        <a:rPr lang="en-US" sz="400" b="0">
                          <a:effectLst/>
                          <a:latin typeface="Calibri" panose="020F0502020204030204" pitchFamily="34" charset="0"/>
                        </a:rPr>
                        <a:t>Title I,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373049212"/>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Parent &amp; Family Enagagement</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97339003"/>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SIG,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36801693"/>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Title IV, B</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685400945"/>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rtl="0" fontAlgn="t"/>
                      <a:r>
                        <a:rPr lang="en-US" sz="400" b="1">
                          <a:effectLst/>
                          <a:latin typeface="Calibri" panose="020F0502020204030204" pitchFamily="34" charset="0"/>
                        </a:rPr>
                        <a:t>Title IV, A</a:t>
                      </a:r>
                    </a:p>
                  </a:txBody>
                  <a:tcPr marL="9135" marR="9135" marT="6090" marB="609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extLst>
                  <a:ext uri="{0D108BD9-81ED-4DB2-BD59-A6C34878D82A}">
                    <a16:rowId xmlns:a16="http://schemas.microsoft.com/office/drawing/2014/main" val="133499929"/>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Safe &amp; Healthy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21003010"/>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Well - Rounded</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2821981"/>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Effective Use of Technology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692921205"/>
                  </a:ext>
                </a:extLst>
              </a:tr>
              <a:tr h="70645">
                <a:tc rowSpan="8">
                  <a:txBody>
                    <a:bodyPr/>
                    <a:lstStyle/>
                    <a:p>
                      <a:pPr rtl="0" fontAlgn="ctr"/>
                      <a:r>
                        <a:rPr lang="en-US" sz="400" b="0">
                          <a:effectLst/>
                          <a:latin typeface="Calibri" panose="020F0502020204030204" pitchFamily="34" charset="0"/>
                        </a:rPr>
                        <a:t>Provide Parent Workshops aimed at supporting the whole child at home.</a:t>
                      </a:r>
                    </a:p>
                  </a:txBody>
                  <a:tcPr marL="9135" marR="9135" marT="6090" marB="609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Family Engagement Leadership Team, Restorative Practices Coach, School Social Worker</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August - May 2025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100% of parents/guardians will be sent notification of the scheduled parent workshops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25% of parents/guardians of enrolled scholars will attend monthly meetings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algn="ctr" rtl="0" fontAlgn="ctr"/>
                      <a:r>
                        <a:rPr lang="en-US" sz="400" b="0">
                          <a:effectLst/>
                          <a:latin typeface="Calibri" panose="020F0502020204030204" pitchFamily="34" charset="0"/>
                        </a:rPr>
                        <a:t>N/A</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t"/>
                      <a:r>
                        <a:rPr lang="en-US" sz="400" b="0">
                          <a:effectLst/>
                          <a:latin typeface="Calibri" panose="020F0502020204030204" pitchFamily="34" charset="0"/>
                        </a:rPr>
                        <a:t>Title I,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37784534"/>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Parent &amp; Family Enagagement</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25042311"/>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SIG,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50698844"/>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Title IV, B</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00135438"/>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rtl="0" fontAlgn="t"/>
                      <a:r>
                        <a:rPr lang="en-US" sz="400" b="1">
                          <a:effectLst/>
                          <a:latin typeface="Calibri" panose="020F0502020204030204" pitchFamily="34" charset="0"/>
                        </a:rPr>
                        <a:t>Title IV, A</a:t>
                      </a:r>
                    </a:p>
                  </a:txBody>
                  <a:tcPr marL="9135" marR="9135" marT="6090" marB="609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extLst>
                  <a:ext uri="{0D108BD9-81ED-4DB2-BD59-A6C34878D82A}">
                    <a16:rowId xmlns:a16="http://schemas.microsoft.com/office/drawing/2014/main" val="2089607530"/>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Safe &amp; Healthy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82151623"/>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Well - Rounded</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57580467"/>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Effective Use of Technology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79901571"/>
                  </a:ext>
                </a:extLst>
              </a:tr>
              <a:tr h="70645">
                <a:tc rowSpan="8">
                  <a:txBody>
                    <a:bodyPr/>
                    <a:lstStyle/>
                    <a:p>
                      <a:pPr rtl="0" fontAlgn="ctr"/>
                      <a:r>
                        <a:rPr lang="en-US" sz="400" b="0">
                          <a:effectLst/>
                          <a:latin typeface="Calibri" panose="020F0502020204030204" pitchFamily="34" charset="0"/>
                        </a:rPr>
                        <a:t>Bi-weekly monitoring of student attendance and behavior, as evidenced in Infinite Campus, teacher updates and APS Graphs</a:t>
                      </a:r>
                    </a:p>
                  </a:txBody>
                  <a:tcPr marL="9135" marR="9135" marT="6090" marB="609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rowSpan="8">
                  <a:txBody>
                    <a:bodyPr/>
                    <a:lstStyle/>
                    <a:p>
                      <a:pPr rtl="0" fontAlgn="ctr"/>
                      <a:r>
                        <a:rPr lang="en-US" sz="400" b="0">
                          <a:effectLst/>
                          <a:latin typeface="Calibri" panose="020F0502020204030204" pitchFamily="34" charset="0"/>
                        </a:rPr>
                        <a:t>Grade level clerk, Restorative Practices Coach, Assistant Principal, Social Worker, School Residency Officer</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rowSpan="8">
                  <a:txBody>
                    <a:bodyPr/>
                    <a:lstStyle/>
                    <a:p>
                      <a:pPr rtl="0" fontAlgn="ctr"/>
                      <a:r>
                        <a:rPr lang="en-US" sz="400" b="0">
                          <a:effectLst/>
                          <a:latin typeface="Calibri" panose="020F0502020204030204" pitchFamily="34" charset="0"/>
                        </a:rPr>
                        <a:t>August - May 2025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rowSpan="8">
                  <a:txBody>
                    <a:bodyPr/>
                    <a:lstStyle/>
                    <a:p>
                      <a:pPr rtl="0" fontAlgn="ctr"/>
                      <a:r>
                        <a:rPr lang="en-US" sz="400" b="0">
                          <a:effectLst/>
                          <a:latin typeface="Calibri" panose="020F0502020204030204" pitchFamily="34" charset="0"/>
                        </a:rPr>
                        <a:t>100% of students identified as bubble students and highflyers for attendance and behavior will be added to weekly tracking forms and rewarded with incentives upon successful completion.</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rowSpan="8">
                  <a:txBody>
                    <a:bodyPr/>
                    <a:lstStyle/>
                    <a:p>
                      <a:pPr rtl="0" fontAlgn="ctr"/>
                      <a:r>
                        <a:rPr lang="en-US" sz="400" b="0">
                          <a:effectLst/>
                          <a:latin typeface="Calibri" panose="020F0502020204030204" pitchFamily="34" charset="0"/>
                        </a:rPr>
                        <a:t>80% of students identified will have increased student attendance and decreased behavior challenges from Aug. 2024-May 2025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rowSpan="8">
                  <a:txBody>
                    <a:bodyPr/>
                    <a:lstStyle/>
                    <a:p>
                      <a:pPr algn="ctr" rtl="0" fontAlgn="ctr"/>
                      <a:r>
                        <a:rPr lang="en-US" sz="400" b="0">
                          <a:effectLst/>
                          <a:latin typeface="Calibri" panose="020F0502020204030204" pitchFamily="34" charset="0"/>
                        </a:rPr>
                        <a:t>N/A</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t"/>
                      <a:r>
                        <a:rPr lang="en-US" sz="400" b="0">
                          <a:effectLst/>
                          <a:latin typeface="Calibri" panose="020F0502020204030204" pitchFamily="34" charset="0"/>
                        </a:rPr>
                        <a:t>Title I,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967837203"/>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Parent &amp; Family Enagagement</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94808505"/>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SIG,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085941332"/>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Title IV, B</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18950853"/>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rtl="0" fontAlgn="t"/>
                      <a:r>
                        <a:rPr lang="en-US" sz="400" b="1">
                          <a:effectLst/>
                          <a:latin typeface="Calibri" panose="020F0502020204030204" pitchFamily="34" charset="0"/>
                        </a:rPr>
                        <a:t>Title IV, A</a:t>
                      </a:r>
                    </a:p>
                  </a:txBody>
                  <a:tcPr marL="9135" marR="9135" marT="6090" marB="609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extLst>
                  <a:ext uri="{0D108BD9-81ED-4DB2-BD59-A6C34878D82A}">
                    <a16:rowId xmlns:a16="http://schemas.microsoft.com/office/drawing/2014/main" val="688058036"/>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Safe &amp; Healthy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79400468"/>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Well - Rounded</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437752752"/>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Effective Use of Technology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68167192"/>
                  </a:ext>
                </a:extLst>
              </a:tr>
              <a:tr h="109621">
                <a:tc gridSpan="8">
                  <a:txBody>
                    <a:bodyPr/>
                    <a:lstStyle/>
                    <a:p>
                      <a:pPr algn="ctr" rtl="0" fontAlgn="b"/>
                      <a:r>
                        <a:rPr lang="en-US" sz="600" b="1">
                          <a:solidFill>
                            <a:srgbClr val="FFFFFF"/>
                          </a:solidFill>
                          <a:effectLst/>
                          <a:latin typeface="Calibri" panose="020F0502020204030204" pitchFamily="34" charset="0"/>
                        </a:rPr>
                        <a:t>Subgroup Action Steps for Whole Child &amp; Intervention (required)</a:t>
                      </a:r>
                    </a:p>
                  </a:txBody>
                  <a:tcPr marL="9135" marR="9135" marT="6090" marB="609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6D0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3517304"/>
                  </a:ext>
                </a:extLst>
              </a:tr>
              <a:tr h="129109">
                <a:tc>
                  <a:txBody>
                    <a:bodyPr/>
                    <a:lstStyle/>
                    <a:p>
                      <a:pPr algn="ctr" rtl="0" fontAlgn="ctr"/>
                      <a:r>
                        <a:rPr lang="en-US" sz="400" b="1">
                          <a:effectLst/>
                          <a:latin typeface="Calibri" panose="020F0502020204030204" pitchFamily="34" charset="0"/>
                        </a:rPr>
                        <a:t>Action Steps</a:t>
                      </a:r>
                    </a:p>
                  </a:txBody>
                  <a:tcPr marL="9135" marR="9135" marT="6090" marB="6090"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Person/Position Responsible</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Timeline of Implementation</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Method for Monitoring</a:t>
                      </a:r>
                      <a:br>
                        <a:rPr lang="en-US" sz="400" b="1">
                          <a:effectLst/>
                          <a:latin typeface="Calibri" panose="020F0502020204030204" pitchFamily="34" charset="0"/>
                        </a:rPr>
                      </a:br>
                      <a:r>
                        <a:rPr lang="en-US" sz="400" b="1">
                          <a:effectLst/>
                          <a:latin typeface="Calibri" panose="020F0502020204030204" pitchFamily="34" charset="0"/>
                        </a:rPr>
                        <a:t>Implementation</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Method for Monitoring Effectiveness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a:txBody>
                    <a:bodyPr/>
                    <a:lstStyle/>
                    <a:p>
                      <a:pPr algn="ctr" rtl="0" fontAlgn="ctr"/>
                      <a:r>
                        <a:rPr lang="en-US" sz="400" b="1">
                          <a:effectLst/>
                          <a:latin typeface="Calibri" panose="020F0502020204030204" pitchFamily="34" charset="0"/>
                        </a:rPr>
                        <a:t>APS 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gridSpan="2">
                  <a:txBody>
                    <a:bodyPr/>
                    <a:lstStyle/>
                    <a:p>
                      <a:pPr algn="ctr" rtl="0" fontAlgn="ctr"/>
                      <a:r>
                        <a:rPr lang="en-US" sz="400" b="1">
                          <a:effectLst/>
                          <a:latin typeface="Calibri" panose="020F0502020204030204" pitchFamily="34" charset="0"/>
                        </a:rPr>
                        <a:t>Programs Consolidated in School</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extLst>
                  <a:ext uri="{0D108BD9-81ED-4DB2-BD59-A6C34878D82A}">
                    <a16:rowId xmlns:a16="http://schemas.microsoft.com/office/drawing/2014/main" val="2947313037"/>
                  </a:ext>
                </a:extLst>
              </a:tr>
              <a:tr h="70645">
                <a:tc rowSpan="8">
                  <a:txBody>
                    <a:bodyPr/>
                    <a:lstStyle/>
                    <a:p>
                      <a:pPr rtl="0" fontAlgn="ctr"/>
                      <a:r>
                        <a:rPr lang="en-US" sz="400" b="0">
                          <a:effectLst/>
                          <a:latin typeface="Calibri" panose="020F0502020204030204" pitchFamily="34" charset="0"/>
                        </a:rPr>
                        <a:t>Implement team to provide wrap around support to every student. Specific support will be given to SWD and ELL students identified as bubble students and highflyers for attendance and behavior.</a:t>
                      </a:r>
                    </a:p>
                  </a:txBody>
                  <a:tcPr marL="9135" marR="9135" marT="6090" marB="609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Grade level teams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August - May 2025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100% of students identified as bubble students and highflyers will receive monthly incentives.</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The identified buble students and highflyers CCRPI attendance will increase by 5% from August to December.</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8">
                  <a:txBody>
                    <a:bodyPr/>
                    <a:lstStyle/>
                    <a:p>
                      <a:pPr algn="ctr" rtl="0" fontAlgn="ctr"/>
                      <a:r>
                        <a:rPr lang="en-US" sz="400" b="0">
                          <a:effectLst/>
                          <a:latin typeface="Calibri" panose="020F0502020204030204" pitchFamily="34" charset="0"/>
                        </a:rPr>
                        <a:t>N/A</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t"/>
                      <a:r>
                        <a:rPr lang="en-US" sz="400" b="0">
                          <a:effectLst/>
                          <a:latin typeface="Calibri" panose="020F0502020204030204" pitchFamily="34" charset="0"/>
                        </a:rPr>
                        <a:t>Title I,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98537752"/>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Parent &amp; Family Enagagement</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46317220"/>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SIG,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65271778"/>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Title IV, B</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34725575"/>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rtl="0" fontAlgn="b"/>
                      <a:r>
                        <a:rPr lang="en-US" sz="400" b="1">
                          <a:effectLst/>
                          <a:latin typeface="docs-Calibri"/>
                        </a:rPr>
                        <a:t>Title IV, A</a:t>
                      </a:r>
                    </a:p>
                  </a:txBody>
                  <a:tcPr marL="9135" marR="9135" marT="6090" marB="609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extLst>
                  <a:ext uri="{0D108BD9-81ED-4DB2-BD59-A6C34878D82A}">
                    <a16:rowId xmlns:a16="http://schemas.microsoft.com/office/drawing/2014/main" val="1541177506"/>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Safe &amp; Healthy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1414772"/>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Well - Rounded</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541118068"/>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Effective Use of Technology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84331466"/>
                  </a:ext>
                </a:extLst>
              </a:tr>
              <a:tr h="70645">
                <a:tc rowSpan="8">
                  <a:txBody>
                    <a:bodyPr/>
                    <a:lstStyle/>
                    <a:p>
                      <a:pPr rtl="0" fontAlgn="ctr"/>
                      <a:r>
                        <a:rPr lang="en-US" sz="400" b="0">
                          <a:effectLst/>
                          <a:latin typeface="Calibri" panose="020F0502020204030204" pitchFamily="34" charset="0"/>
                        </a:rPr>
                        <a:t>Provide a mentor for each highflyer through their assigned case manager</a:t>
                      </a:r>
                    </a:p>
                  </a:txBody>
                  <a:tcPr marL="9135" marR="9135" marT="6090" marB="609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SELTs and case manager</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Aug.-May 2025</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100% of identified students will meet with mentors weekly via advisory</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rowSpan="8">
                  <a:txBody>
                    <a:bodyPr/>
                    <a:lstStyle/>
                    <a:p>
                      <a:pPr rtl="0" fontAlgn="ctr"/>
                      <a:r>
                        <a:rPr lang="en-US" sz="400" b="0">
                          <a:effectLst/>
                          <a:latin typeface="Calibri" panose="020F0502020204030204" pitchFamily="34" charset="0"/>
                        </a:rPr>
                        <a:t>90% of students will complete surveys identifying mentor and support provided</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rowSpan="8">
                  <a:txBody>
                    <a:bodyPr/>
                    <a:lstStyle/>
                    <a:p>
                      <a:pPr algn="ctr" rtl="0" fontAlgn="ctr"/>
                      <a:r>
                        <a:rPr lang="en-US" sz="400" b="0">
                          <a:effectLst/>
                          <a:latin typeface="Calibri" panose="020F0502020204030204" pitchFamily="34" charset="0"/>
                        </a:rPr>
                        <a:t>N/A</a:t>
                      </a:r>
                    </a:p>
                  </a:txBody>
                  <a:tcPr marL="9135" marR="9135" marT="6090" marB="609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3F3F3"/>
                    </a:solidFill>
                  </a:tcPr>
                </a:tc>
                <a:tc>
                  <a:txBody>
                    <a:bodyPr/>
                    <a:lstStyle/>
                    <a:p>
                      <a:pPr algn="ctr" rtl="0" fontAlgn="t"/>
                      <a:r>
                        <a:rPr lang="en-US" sz="400" b="0">
                          <a:effectLst/>
                          <a:latin typeface="Calibri" panose="020F0502020204030204" pitchFamily="34" charset="0"/>
                        </a:rPr>
                        <a:t>Title I,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264282481"/>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Parent &amp; Family Enagagement</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84772123"/>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SIG, A</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3335714264"/>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Title IV, B</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29091995"/>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rtl="0" fontAlgn="b"/>
                      <a:r>
                        <a:rPr lang="en-US" sz="400" b="1">
                          <a:effectLst/>
                          <a:latin typeface="docs-Calibri"/>
                        </a:rPr>
                        <a:t>Title IV, A</a:t>
                      </a:r>
                    </a:p>
                  </a:txBody>
                  <a:tcPr marL="9135" marR="9135" marT="6090" marB="6090"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5D5"/>
                    </a:solidFill>
                  </a:tcPr>
                </a:tc>
                <a:tc hMerge="1">
                  <a:txBody>
                    <a:bodyPr/>
                    <a:lstStyle/>
                    <a:p>
                      <a:endParaRPr lang="en-US"/>
                    </a:p>
                  </a:txBody>
                  <a:tcPr/>
                </a:tc>
                <a:extLst>
                  <a:ext uri="{0D108BD9-81ED-4DB2-BD59-A6C34878D82A}">
                    <a16:rowId xmlns:a16="http://schemas.microsoft.com/office/drawing/2014/main" val="3216122540"/>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Safe &amp; Healthy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11259442"/>
                  </a:ext>
                </a:extLst>
              </a:tr>
              <a:tr h="706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Well - Rounded</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400" b="0">
                          <a:effectLst/>
                          <a:latin typeface="Calibri" panose="020F0502020204030204" pitchFamily="34" charset="0"/>
                        </a:rPr>
                        <a:t>TRUE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30077437"/>
                  </a:ext>
                </a:extLst>
              </a:tr>
              <a:tr h="1278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400" b="0">
                          <a:effectLst/>
                          <a:latin typeface="Calibri" panose="020F0502020204030204" pitchFamily="34" charset="0"/>
                        </a:rPr>
                        <a:t>Effective Use of Technology</a:t>
                      </a:r>
                    </a:p>
                  </a:txBody>
                  <a:tcPr marL="9135" marR="9135" marT="6090" marB="609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400" b="0" dirty="0">
                          <a:effectLst/>
                          <a:latin typeface="Calibri" panose="020F0502020204030204" pitchFamily="34" charset="0"/>
                        </a:rPr>
                        <a:t>FALSE</a:t>
                      </a:r>
                    </a:p>
                  </a:txBody>
                  <a:tcPr marL="9135" marR="9135" marT="6090" marB="6090"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932343"/>
                  </a:ext>
                </a:extLst>
              </a:tr>
            </a:tbl>
          </a:graphicData>
        </a:graphic>
      </p:graphicFrame>
    </p:spTree>
    <p:extLst>
      <p:ext uri="{BB962C8B-B14F-4D97-AF65-F5344CB8AC3E}">
        <p14:creationId xmlns:p14="http://schemas.microsoft.com/office/powerpoint/2010/main" val="2671155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048620" y="76442"/>
            <a:ext cx="9779183" cy="814451"/>
          </a:xfrm>
        </p:spPr>
        <p:txBody>
          <a:bodyPr/>
          <a:lstStyle/>
          <a:p>
            <a:r>
              <a:rPr lang="en-US">
                <a:solidFill>
                  <a:schemeClr val="accent2"/>
                </a:solidFill>
              </a:rPr>
              <a:t>Quarterly CIP Check-in</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167492" y="2386585"/>
            <a:ext cx="9779183" cy="3703066"/>
          </a:xfrm>
        </p:spPr>
        <p:txBody>
          <a:bodyPr vert="horz" lIns="91440" tIns="45720" rIns="91440" bIns="45720" rtlCol="0" anchor="t">
            <a:normAutofit/>
          </a:bodyPr>
          <a:lstStyle/>
          <a:p>
            <a:pPr>
              <a:lnSpc>
                <a:spcPct val="100000"/>
              </a:lnSpc>
              <a:spcBef>
                <a:spcPts val="600"/>
              </a:spcBef>
            </a:pPr>
            <a:r>
              <a:rPr lang="en-US" sz="3200" b="1" u="sng">
                <a:solidFill>
                  <a:schemeClr val="tx1">
                    <a:lumMod val="75000"/>
                    <a:lumOff val="25000"/>
                  </a:schemeClr>
                </a:solidFill>
              </a:rPr>
              <a:t>Questions to Consider</a:t>
            </a:r>
          </a:p>
          <a:p>
            <a:pPr marL="342900" indent="-342900">
              <a:lnSpc>
                <a:spcPct val="100000"/>
              </a:lnSpc>
              <a:spcBef>
                <a:spcPts val="0"/>
              </a:spcBef>
              <a:spcAft>
                <a:spcPts val="1200"/>
              </a:spcAft>
              <a:buFont typeface="Arial" panose="020B0604020202020204" pitchFamily="34" charset="0"/>
              <a:buChar char="•"/>
            </a:pPr>
            <a:r>
              <a:rPr lang="en-US" sz="3200">
                <a:solidFill>
                  <a:schemeClr val="tx1">
                    <a:lumMod val="75000"/>
                    <a:lumOff val="25000"/>
                  </a:schemeClr>
                </a:solidFill>
              </a:rPr>
              <a:t>Based on our year long CIP plan, what are the actions that the school has already completed?​  </a:t>
            </a:r>
          </a:p>
          <a:p>
            <a:pPr marL="342900" indent="-342900">
              <a:lnSpc>
                <a:spcPct val="100000"/>
              </a:lnSpc>
              <a:spcBef>
                <a:spcPts val="0"/>
              </a:spcBef>
              <a:spcAft>
                <a:spcPts val="1200"/>
              </a:spcAft>
              <a:buFont typeface="Arial" panose="020B0604020202020204" pitchFamily="34" charset="0"/>
              <a:buChar char="•"/>
            </a:pPr>
            <a:r>
              <a:rPr lang="en-US" sz="3200">
                <a:solidFill>
                  <a:schemeClr val="tx1">
                    <a:lumMod val="75000"/>
                    <a:lumOff val="25000"/>
                  </a:schemeClr>
                </a:solidFill>
              </a:rPr>
              <a:t>What data supports the completion of an action step and success criteria (both implementation and student achievement)? </a:t>
            </a:r>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83A9"/>
              </a:solidFill>
              <a:effectLst/>
              <a:uLnTx/>
              <a:uFillTx/>
              <a:latin typeface="Tenorite"/>
              <a:ea typeface="+mn-ea"/>
              <a:cs typeface="+mn-cs"/>
            </a:endParaRPr>
          </a:p>
        </p:txBody>
      </p:sp>
      <p:sp>
        <p:nvSpPr>
          <p:cNvPr id="7" name="TextBox 6">
            <a:extLst>
              <a:ext uri="{FF2B5EF4-FFF2-40B4-BE49-F238E27FC236}">
                <a16:creationId xmlns:a16="http://schemas.microsoft.com/office/drawing/2014/main" id="{09A87AA7-37DD-6AF8-8076-B2578368A7B5}"/>
              </a:ext>
            </a:extLst>
          </p:cNvPr>
          <p:cNvSpPr txBox="1"/>
          <p:nvPr/>
        </p:nvSpPr>
        <p:spPr>
          <a:xfrm>
            <a:off x="1364197" y="890893"/>
            <a:ext cx="842162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enorite"/>
                <a:ea typeface="+mn-ea"/>
                <a:cs typeface="+mn-cs"/>
              </a:rPr>
              <a:t>As part of the Continuous Improvement process, all APS schools are completing a quarterly check-in for the Continuous Improvement Plans.  </a:t>
            </a:r>
          </a:p>
        </p:txBody>
      </p:sp>
    </p:spTree>
    <p:extLst>
      <p:ext uri="{BB962C8B-B14F-4D97-AF65-F5344CB8AC3E}">
        <p14:creationId xmlns:p14="http://schemas.microsoft.com/office/powerpoint/2010/main" val="1639799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71F5AA4-10C2-CFD8-BD41-14C29972917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D47B22"/>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D47B22"/>
              </a:solidFill>
              <a:effectLst/>
              <a:uLnTx/>
              <a:uFillTx/>
              <a:latin typeface="Tenorite"/>
              <a:ea typeface="+mn-ea"/>
              <a:cs typeface="+mn-cs"/>
            </a:endParaRPr>
          </a:p>
        </p:txBody>
      </p:sp>
      <p:pic>
        <p:nvPicPr>
          <p:cNvPr id="10" name="Picture 3">
            <a:extLst>
              <a:ext uri="{FF2B5EF4-FFF2-40B4-BE49-F238E27FC236}">
                <a16:creationId xmlns:a16="http://schemas.microsoft.com/office/drawing/2014/main" id="{7A8A29CD-A1DA-90F1-9E26-E252E938333D}"/>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8146159" y="2076448"/>
            <a:ext cx="3797927" cy="29258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Content Placeholder 23">
            <a:extLst>
              <a:ext uri="{FF2B5EF4-FFF2-40B4-BE49-F238E27FC236}">
                <a16:creationId xmlns:a16="http://schemas.microsoft.com/office/drawing/2014/main" id="{37202ACE-62C8-64C7-12B6-11AF9FA9D08B}"/>
              </a:ext>
            </a:extLst>
          </p:cNvPr>
          <p:cNvPicPr>
            <a:picLocks noGrp="1" noChangeAspect="1"/>
          </p:cNvPicPr>
          <p:nvPr>
            <p:ph idx="10"/>
          </p:nvPr>
        </p:nvPicPr>
        <p:blipFill>
          <a:blip r:embed="rId3"/>
          <a:stretch>
            <a:fillRect/>
          </a:stretch>
        </p:blipFill>
        <p:spPr>
          <a:xfrm>
            <a:off x="4166184" y="2076449"/>
            <a:ext cx="3797927" cy="2925895"/>
          </a:xfrm>
          <a:ln>
            <a:solidFill>
              <a:schemeClr val="tx1"/>
            </a:solidFill>
          </a:ln>
        </p:spPr>
      </p:pic>
      <p:pic>
        <p:nvPicPr>
          <p:cNvPr id="13" name="Content Placeholder 25">
            <a:extLst>
              <a:ext uri="{FF2B5EF4-FFF2-40B4-BE49-F238E27FC236}">
                <a16:creationId xmlns:a16="http://schemas.microsoft.com/office/drawing/2014/main" id="{24D81158-1137-1993-541E-2DF402360263}"/>
              </a:ext>
            </a:extLst>
          </p:cNvPr>
          <p:cNvPicPr>
            <a:picLocks noGrp="1" noChangeAspect="1"/>
          </p:cNvPicPr>
          <p:nvPr>
            <p:ph idx="1"/>
          </p:nvPr>
        </p:nvPicPr>
        <p:blipFill>
          <a:blip r:embed="rId4"/>
          <a:stretch>
            <a:fillRect/>
          </a:stretch>
        </p:blipFill>
        <p:spPr>
          <a:xfrm>
            <a:off x="247914" y="2076450"/>
            <a:ext cx="3736222" cy="2926080"/>
          </a:xfrm>
          <a:ln>
            <a:solidFill>
              <a:schemeClr val="tx1"/>
            </a:solidFill>
          </a:ln>
        </p:spPr>
      </p:pic>
      <p:sp>
        <p:nvSpPr>
          <p:cNvPr id="11" name="TextBox 10">
            <a:extLst>
              <a:ext uri="{FF2B5EF4-FFF2-40B4-BE49-F238E27FC236}">
                <a16:creationId xmlns:a16="http://schemas.microsoft.com/office/drawing/2014/main" id="{F32EFFFD-ECF4-92DE-95C6-1F0DD474B675}"/>
              </a:ext>
            </a:extLst>
          </p:cNvPr>
          <p:cNvSpPr txBox="1"/>
          <p:nvPr/>
        </p:nvSpPr>
        <p:spPr>
          <a:xfrm>
            <a:off x="472927" y="572721"/>
            <a:ext cx="10596265" cy="1200329"/>
          </a:xfrm>
          <a:prstGeom prst="rect">
            <a:avLst/>
          </a:prstGeom>
          <a:solidFill>
            <a:srgbClr val="F3CF45">
              <a:lumMod val="40000"/>
              <a:lumOff val="60000"/>
            </a:srgb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Arial Black"/>
                <a:ea typeface="+mn-ea"/>
                <a:cs typeface="+mn-cs"/>
              </a:rPr>
              <a:t>Before Presenting to your GO Team: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A92A91"/>
                </a:solidFill>
                <a:effectLst/>
                <a:uLnTx/>
                <a:uFillTx/>
                <a:latin typeface="Arial Black"/>
                <a:ea typeface="+mn-ea"/>
                <a:cs typeface="+mn-cs"/>
              </a:rPr>
              <a:t>Insert Your School’s CIP Quarterly Check-In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Black"/>
                <a:ea typeface="+mn-ea"/>
                <a:cs typeface="+mn-cs"/>
              </a:rPr>
              <a:t>(</a:t>
            </a:r>
            <a:r>
              <a:rPr kumimoji="0" lang="en-US" sz="2400" b="0" i="1" u="none" strike="noStrike" kern="0" cap="none" spc="0" normalizeH="0" baseline="0" noProof="0" dirty="0">
                <a:ln>
                  <a:noFill/>
                </a:ln>
                <a:solidFill>
                  <a:prstClr val="black"/>
                </a:solidFill>
                <a:effectLst/>
                <a:uLnTx/>
                <a:uFillTx/>
                <a:latin typeface="Arial Black"/>
                <a:ea typeface="+mn-ea"/>
                <a:cs typeface="+mn-cs"/>
              </a:rPr>
              <a:t>use appropriate form and as many slides as necessary</a:t>
            </a:r>
            <a:r>
              <a:rPr kumimoji="0" lang="en-US" sz="2400" b="0" i="0" u="none" strike="noStrike" kern="0" cap="none" spc="0" normalizeH="0" baseline="0" noProof="0" dirty="0">
                <a:ln>
                  <a:noFill/>
                </a:ln>
                <a:solidFill>
                  <a:prstClr val="black"/>
                </a:solidFill>
                <a:effectLst/>
                <a:uLnTx/>
                <a:uFillTx/>
                <a:latin typeface="Arial Black"/>
                <a:ea typeface="+mn-ea"/>
                <a:cs typeface="+mn-cs"/>
              </a:rPr>
              <a:t>)</a:t>
            </a:r>
          </a:p>
        </p:txBody>
      </p:sp>
    </p:spTree>
    <p:extLst>
      <p:ext uri="{BB962C8B-B14F-4D97-AF65-F5344CB8AC3E}">
        <p14:creationId xmlns:p14="http://schemas.microsoft.com/office/powerpoint/2010/main" val="3297321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747095-2BDD-F7D0-F255-2B1E06BEAC41}"/>
              </a:ext>
            </a:extLst>
          </p:cNvPr>
          <p:cNvSpPr>
            <a:spLocks noGrp="1"/>
          </p:cNvSpPr>
          <p:nvPr>
            <p:ph type="title"/>
          </p:nvPr>
        </p:nvSpPr>
        <p:spPr>
          <a:xfrm>
            <a:off x="183767" y="1931118"/>
            <a:ext cx="2951205" cy="2851827"/>
          </a:xfrm>
        </p:spPr>
        <p:txBody>
          <a:bodyPr>
            <a:normAutofit/>
          </a:bodyPr>
          <a:lstStyle/>
          <a:p>
            <a:r>
              <a:rPr lang="en-US" b="1" dirty="0">
                <a:solidFill>
                  <a:schemeClr val="accent4"/>
                </a:solidFill>
              </a:rPr>
              <a:t>GO Team</a:t>
            </a:r>
            <a:br>
              <a:rPr lang="en-US" b="1" dirty="0">
                <a:solidFill>
                  <a:srgbClr val="FFFFFF"/>
                </a:solidFill>
              </a:rPr>
            </a:br>
            <a:r>
              <a:rPr lang="en-US" b="1" dirty="0">
                <a:solidFill>
                  <a:srgbClr val="FFFFFF"/>
                </a:solidFill>
              </a:rPr>
              <a:t>Activity</a:t>
            </a:r>
            <a:br>
              <a:rPr lang="en-US" b="1" dirty="0">
                <a:solidFill>
                  <a:srgbClr val="FFFFFF"/>
                </a:solidFill>
              </a:rPr>
            </a:br>
            <a:r>
              <a:rPr lang="en-US" b="1" dirty="0">
                <a:solidFill>
                  <a:srgbClr val="FFFFFF"/>
                </a:solidFill>
              </a:rPr>
              <a:t>&amp;</a:t>
            </a:r>
            <a:br>
              <a:rPr lang="en-US" b="1" dirty="0">
                <a:solidFill>
                  <a:srgbClr val="FFFFFF"/>
                </a:solidFill>
              </a:rPr>
            </a:br>
            <a:r>
              <a:rPr lang="en-US" b="1" dirty="0">
                <a:solidFill>
                  <a:srgbClr val="FFFFFF"/>
                </a:solidFill>
              </a:rPr>
              <a:t>Discussion</a:t>
            </a:r>
          </a:p>
        </p:txBody>
      </p:sp>
      <p:sp>
        <p:nvSpPr>
          <p:cNvPr id="5" name="Slide Number Placeholder 4">
            <a:extLst>
              <a:ext uri="{FF2B5EF4-FFF2-40B4-BE49-F238E27FC236}">
                <a16:creationId xmlns:a16="http://schemas.microsoft.com/office/drawing/2014/main" id="{A45DAC2C-9F4D-3032-693B-D7BDAB4A82D2}"/>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898989"/>
                </a:solidFill>
              </a:rPr>
              <a:pPr>
                <a:spcAft>
                  <a:spcPts val="600"/>
                </a:spcAft>
                <a:defRPr/>
              </a:pPr>
              <a:t>19</a:t>
            </a:fld>
            <a:endParaRPr lang="en-US">
              <a:solidFill>
                <a:srgbClr val="898989"/>
              </a:solidFill>
            </a:endParaRPr>
          </a:p>
        </p:txBody>
      </p:sp>
      <p:sp>
        <p:nvSpPr>
          <p:cNvPr id="8" name="Google Shape;1026;p18">
            <a:extLst>
              <a:ext uri="{FF2B5EF4-FFF2-40B4-BE49-F238E27FC236}">
                <a16:creationId xmlns:a16="http://schemas.microsoft.com/office/drawing/2014/main" id="{073C47E4-4EAA-B31F-0C86-01585C538D36}"/>
              </a:ext>
            </a:extLst>
          </p:cNvPr>
          <p:cNvSpPr txBox="1"/>
          <p:nvPr/>
        </p:nvSpPr>
        <p:spPr>
          <a:xfrm>
            <a:off x="69848" y="192213"/>
            <a:ext cx="2951205" cy="1474007"/>
          </a:xfrm>
          <a:prstGeom prst="rect">
            <a:avLst/>
          </a:prstGeom>
          <a:solidFill>
            <a:schemeClr val="accent6">
              <a:lumMod val="20000"/>
              <a:lumOff val="80000"/>
            </a:schemeClr>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sng" strike="noStrike" kern="0" cap="none" spc="0" normalizeH="0" baseline="0" noProof="0" dirty="0">
                <a:ln>
                  <a:noFill/>
                </a:ln>
                <a:solidFill>
                  <a:srgbClr val="FF0000"/>
                </a:solidFill>
                <a:effectLst/>
                <a:uLnTx/>
                <a:uFillTx/>
                <a:latin typeface="Calibri"/>
                <a:ea typeface="Calibri"/>
                <a:cs typeface="Calibri"/>
                <a:sym typeface="Calibri"/>
              </a:rPr>
              <a:t>GO TEAM DISCUSSION: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Review the priorities and goals in your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strategic plan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and the information and goals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CIP</a:t>
            </a:r>
            <a:r>
              <a:rPr kumimoji="0" lang="en-US" sz="1200" i="0" u="none" strike="noStrike" kern="0" cap="none" spc="0" normalizeH="0" baseline="0" noProof="0" dirty="0">
                <a:ln>
                  <a:noFill/>
                </a:ln>
                <a:solidFill>
                  <a:srgbClr val="000000"/>
                </a:solidFill>
                <a:effectLst/>
                <a:uLnTx/>
                <a:uFillTx/>
                <a:latin typeface="Calibri"/>
                <a:ea typeface="Calibri"/>
                <a:cs typeface="Calibri"/>
                <a:sym typeface="Calibri"/>
              </a:rPr>
              <a:t>. Reflect</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on if updates need to be made to the Strategic Plan.  </a:t>
            </a:r>
          </a:p>
        </p:txBody>
      </p:sp>
      <p:sp>
        <p:nvSpPr>
          <p:cNvPr id="9" name="TextBox 8">
            <a:extLst>
              <a:ext uri="{FF2B5EF4-FFF2-40B4-BE49-F238E27FC236}">
                <a16:creationId xmlns:a16="http://schemas.microsoft.com/office/drawing/2014/main" id="{8D4235FE-F2FD-4B8D-3F19-9E2B137C3C64}"/>
              </a:ext>
            </a:extLst>
          </p:cNvPr>
          <p:cNvSpPr txBox="1"/>
          <p:nvPr/>
        </p:nvSpPr>
        <p:spPr>
          <a:xfrm>
            <a:off x="5240469" y="416123"/>
            <a:ext cx="4758903" cy="830997"/>
          </a:xfrm>
          <a:prstGeom prst="rect">
            <a:avLst/>
          </a:prstGeom>
          <a:noFill/>
          <a:ln w="12700">
            <a:solidFill>
              <a:schemeClr val="accent2"/>
            </a:solidFill>
          </a:ln>
        </p:spPr>
        <p:txBody>
          <a:bodyPr wrap="square" rtlCol="0">
            <a:spAutoFit/>
          </a:bodyPr>
          <a:lstStyle/>
          <a:p>
            <a:r>
              <a:rPr lang="en-US" sz="2400" b="1" dirty="0"/>
              <a:t>Are </a:t>
            </a:r>
            <a:r>
              <a:rPr lang="en-US" sz="2400" b="1" u="sng" dirty="0"/>
              <a:t>all</a:t>
            </a:r>
            <a:r>
              <a:rPr lang="en-US" sz="2400" b="1" dirty="0"/>
              <a:t> CIP Goals reflected in</a:t>
            </a:r>
          </a:p>
          <a:p>
            <a:r>
              <a:rPr lang="en-US" sz="2400" b="1" dirty="0"/>
              <a:t>our Strategic Plan Priorities?</a:t>
            </a:r>
          </a:p>
        </p:txBody>
      </p:sp>
      <p:graphicFrame>
        <p:nvGraphicFramePr>
          <p:cNvPr id="10" name="Diagram 9">
            <a:extLst>
              <a:ext uri="{FF2B5EF4-FFF2-40B4-BE49-F238E27FC236}">
                <a16:creationId xmlns:a16="http://schemas.microsoft.com/office/drawing/2014/main" id="{41B8B2EB-C769-753C-0A1C-4E5EB8DC06B7}"/>
              </a:ext>
            </a:extLst>
          </p:cNvPr>
          <p:cNvGraphicFramePr/>
          <p:nvPr>
            <p:extLst>
              <p:ext uri="{D42A27DB-BD31-4B8C-83A1-F6EECF244321}">
                <p14:modId xmlns:p14="http://schemas.microsoft.com/office/powerpoint/2010/main" val="3471337328"/>
              </p:ext>
            </p:extLst>
          </p:nvPr>
        </p:nvGraphicFramePr>
        <p:xfrm>
          <a:off x="3749055" y="10232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77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t="16710" b="16710"/>
          <a:stretch/>
        </p:blipFill>
        <p:spPr>
          <a:xfrm>
            <a:off x="7200479" y="1150210"/>
            <a:ext cx="2207046" cy="2204178"/>
          </a:xfrm>
        </p:spPr>
      </p:pic>
      <p:pic>
        <p:nvPicPr>
          <p:cNvPr id="31" name="Picture Placeholder 30">
            <a:extLst>
              <a:ext uri="{FF2B5EF4-FFF2-40B4-BE49-F238E27FC236}">
                <a16:creationId xmlns:a16="http://schemas.microsoft.com/office/drawing/2014/main" id="{50462D04-8256-2897-C828-A919A265FBBE}"/>
              </a:ext>
            </a:extLst>
          </p:cNvPr>
          <p:cNvPicPr>
            <a:picLocks noGrp="1" noChangeAspect="1"/>
          </p:cNvPicPr>
          <p:nvPr>
            <p:ph type="pic" sz="quarter" idx="14"/>
          </p:nvPr>
        </p:nvPicPr>
        <p:blipFill>
          <a:blip r:embed="rId3"/>
          <a:srcRect l="16667" r="16667"/>
          <a:stretch/>
        </p:blipFill>
        <p:spPr>
          <a:xfrm>
            <a:off x="8444632" y="2579683"/>
            <a:ext cx="3096807" cy="3096807"/>
          </a:xfrm>
        </p:spPr>
      </p:pic>
      <p:sp>
        <p:nvSpPr>
          <p:cNvPr id="14" name="Title 3">
            <a:extLst>
              <a:ext uri="{FF2B5EF4-FFF2-40B4-BE49-F238E27FC236}">
                <a16:creationId xmlns:a16="http://schemas.microsoft.com/office/drawing/2014/main" id="{7D0D2671-6061-E2F4-AFFE-367E642E0F2C}"/>
              </a:ext>
            </a:extLst>
          </p:cNvPr>
          <p:cNvSpPr>
            <a:spLocks noGrp="1"/>
          </p:cNvSpPr>
          <p:nvPr>
            <p:ph type="title"/>
          </p:nvPr>
        </p:nvSpPr>
        <p:spPr>
          <a:xfrm>
            <a:off x="539496" y="365124"/>
            <a:ext cx="5806440" cy="1325880"/>
          </a:xfrm>
        </p:spPr>
        <p:txBody>
          <a:bodyPr/>
          <a:lstStyle/>
          <a:p>
            <a:r>
              <a:rPr lang="en-US" b="1">
                <a:solidFill>
                  <a:schemeClr val="tx2"/>
                </a:solidFill>
              </a:rPr>
              <a:t>Where We Are</a:t>
            </a:r>
          </a:p>
        </p:txBody>
      </p:sp>
      <p:sp>
        <p:nvSpPr>
          <p:cNvPr id="15" name="Content Placeholder 4">
            <a:extLst>
              <a:ext uri="{FF2B5EF4-FFF2-40B4-BE49-F238E27FC236}">
                <a16:creationId xmlns:a16="http://schemas.microsoft.com/office/drawing/2014/main" id="{D066109B-AA0B-E079-AE77-787BD6D96905}"/>
              </a:ext>
            </a:extLst>
          </p:cNvPr>
          <p:cNvSpPr>
            <a:spLocks noGrp="1"/>
          </p:cNvSpPr>
          <p:nvPr>
            <p:ph idx="1"/>
          </p:nvPr>
        </p:nvSpPr>
        <p:spPr>
          <a:xfrm>
            <a:off x="539496" y="1825625"/>
            <a:ext cx="5806440" cy="4352544"/>
          </a:xfrm>
        </p:spPr>
        <p:txBody>
          <a:bodyPr/>
          <a:lstStyle/>
          <a:p>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p>
        </p:txBody>
      </p:sp>
    </p:spTree>
    <p:extLst>
      <p:ext uri="{BB962C8B-B14F-4D97-AF65-F5344CB8AC3E}">
        <p14:creationId xmlns:p14="http://schemas.microsoft.com/office/powerpoint/2010/main" val="2179511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026;p18">
            <a:extLst>
              <a:ext uri="{FF2B5EF4-FFF2-40B4-BE49-F238E27FC236}">
                <a16:creationId xmlns:a16="http://schemas.microsoft.com/office/drawing/2014/main" id="{0673E149-C7B9-B339-3C37-DBE1579A793F}"/>
              </a:ext>
            </a:extLst>
          </p:cNvPr>
          <p:cNvSpPr txBox="1"/>
          <p:nvPr/>
        </p:nvSpPr>
        <p:spPr>
          <a:xfrm>
            <a:off x="4195985" y="80473"/>
            <a:ext cx="6939185" cy="1231727"/>
          </a:xfrm>
          <a:prstGeom prst="rect">
            <a:avLst/>
          </a:prstGeom>
          <a:solidFill>
            <a:schemeClr val="accent6">
              <a:lumMod val="20000"/>
              <a:lumOff val="80000"/>
            </a:schemeClr>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67" b="1" i="0" u="sng" strike="noStrike" kern="0" cap="none" spc="0" normalizeH="0" baseline="0" noProof="0" dirty="0">
                <a:ln>
                  <a:noFill/>
                </a:ln>
                <a:solidFill>
                  <a:srgbClr val="FF0000"/>
                </a:solidFill>
                <a:effectLst/>
                <a:uLnTx/>
                <a:uFillTx/>
                <a:latin typeface="Calibri"/>
                <a:ea typeface="Calibri"/>
                <a:cs typeface="Calibri"/>
                <a:sym typeface="Calibri"/>
              </a:rPr>
              <a:t>GO TEAM DISCUSSION: </a:t>
            </a:r>
            <a:r>
              <a:rPr kumimoji="0" lang="en-US" sz="1867" b="0" i="0" u="none" strike="noStrike" kern="0" cap="none" spc="0" normalizeH="0" baseline="0" noProof="0" dirty="0">
                <a:ln>
                  <a:noFill/>
                </a:ln>
                <a:solidFill>
                  <a:srgbClr val="000000"/>
                </a:solidFill>
                <a:effectLst/>
                <a:uLnTx/>
                <a:uFillTx/>
                <a:latin typeface="Calibri"/>
                <a:ea typeface="Calibri"/>
                <a:cs typeface="Calibri"/>
                <a:sym typeface="Calibri"/>
              </a:rPr>
              <a:t>Review the priorities and goals in your </a:t>
            </a:r>
            <a:r>
              <a:rPr kumimoji="0" lang="en-US" sz="1867" b="1" i="0" u="sng" strike="noStrike" kern="0" cap="none" spc="0" normalizeH="0" baseline="0" noProof="0" dirty="0">
                <a:ln>
                  <a:noFill/>
                </a:ln>
                <a:solidFill>
                  <a:srgbClr val="000000"/>
                </a:solidFill>
                <a:effectLst/>
                <a:uLnTx/>
                <a:uFillTx/>
                <a:latin typeface="Calibri"/>
                <a:ea typeface="Calibri"/>
                <a:cs typeface="Calibri"/>
                <a:sym typeface="Calibri"/>
              </a:rPr>
              <a:t>strategic plan </a:t>
            </a:r>
            <a:r>
              <a:rPr kumimoji="0" lang="en-US" sz="1867" b="0" i="0" u="none" strike="noStrike" kern="0" cap="none" spc="0" normalizeH="0" baseline="0" noProof="0" dirty="0">
                <a:ln>
                  <a:noFill/>
                </a:ln>
                <a:solidFill>
                  <a:srgbClr val="000000"/>
                </a:solidFill>
                <a:effectLst/>
                <a:uLnTx/>
                <a:uFillTx/>
                <a:latin typeface="Calibri"/>
                <a:ea typeface="Calibri"/>
                <a:cs typeface="Calibri"/>
                <a:sym typeface="Calibri"/>
              </a:rPr>
              <a:t>and reflect on if the expected progress is being made. These guiding questions will help you determine what, if any, updates are needed for your school’s strategic plan.</a:t>
            </a:r>
            <a:endParaRPr kumimoji="0" sz="1867"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2" name="Title 1">
            <a:extLst>
              <a:ext uri="{FF2B5EF4-FFF2-40B4-BE49-F238E27FC236}">
                <a16:creationId xmlns:a16="http://schemas.microsoft.com/office/drawing/2014/main" id="{6A9B6C90-494B-CAAF-0C78-A502AFF09F72}"/>
              </a:ext>
            </a:extLst>
          </p:cNvPr>
          <p:cNvSpPr>
            <a:spLocks noGrp="1"/>
          </p:cNvSpPr>
          <p:nvPr>
            <p:ph type="title"/>
          </p:nvPr>
        </p:nvSpPr>
        <p:spPr>
          <a:xfrm>
            <a:off x="529839" y="87832"/>
            <a:ext cx="3623417" cy="1231728"/>
          </a:xfrm>
        </p:spPr>
        <p:txBody>
          <a:bodyPr anchor="ctr">
            <a:normAutofit fontScale="90000"/>
          </a:bodyPr>
          <a:lstStyle/>
          <a:p>
            <a:pPr algn="ctr"/>
            <a:r>
              <a:rPr lang="en-US">
                <a:solidFill>
                  <a:schemeClr val="tx2"/>
                </a:solidFill>
              </a:rPr>
              <a:t>Activity &amp; Discussion</a:t>
            </a:r>
          </a:p>
        </p:txBody>
      </p:sp>
      <p:graphicFrame>
        <p:nvGraphicFramePr>
          <p:cNvPr id="14" name="Diagram 13">
            <a:extLst>
              <a:ext uri="{FF2B5EF4-FFF2-40B4-BE49-F238E27FC236}">
                <a16:creationId xmlns:a16="http://schemas.microsoft.com/office/drawing/2014/main" id="{FE426777-FE39-11B0-17A3-D757CD2D1F76}"/>
              </a:ext>
            </a:extLst>
          </p:cNvPr>
          <p:cNvGraphicFramePr/>
          <p:nvPr/>
        </p:nvGraphicFramePr>
        <p:xfrm>
          <a:off x="984448" y="1623700"/>
          <a:ext cx="10150722" cy="470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7668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3B6A01D7-8FA4-5D34-9FD8-B467520D4E76}"/>
              </a:ext>
            </a:extLst>
          </p:cNvPr>
          <p:cNvSpPr txBox="1">
            <a:spLocks/>
          </p:cNvSpPr>
          <p:nvPr/>
        </p:nvSpPr>
        <p:spPr>
          <a:xfrm>
            <a:off x="1279071" y="55918"/>
            <a:ext cx="4126298"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nSpc>
                <a:spcPct val="100000"/>
              </a:lnSpc>
              <a:spcAft>
                <a:spcPts val="600"/>
              </a:spcAft>
            </a:pPr>
            <a:r>
              <a:rPr lang="en-US" sz="4100" kern="1200" dirty="0">
                <a:solidFill>
                  <a:schemeClr val="tx2"/>
                </a:solidFill>
                <a:latin typeface="Tenorite" panose="00000500000000000000" pitchFamily="2" charset="0"/>
              </a:rPr>
              <a:t>Updates to the</a:t>
            </a:r>
            <a:endParaRPr lang="en-US" sz="4100" dirty="0">
              <a:solidFill>
                <a:schemeClr val="tx2"/>
              </a:solidFill>
              <a:latin typeface="Tenorite" panose="00000500000000000000" pitchFamily="2" charset="0"/>
            </a:endParaRPr>
          </a:p>
          <a:p>
            <a:pPr>
              <a:lnSpc>
                <a:spcPct val="100000"/>
              </a:lnSpc>
              <a:spcAft>
                <a:spcPts val="600"/>
              </a:spcAft>
            </a:pPr>
            <a:r>
              <a:rPr lang="en-US" sz="4100" kern="1200" dirty="0">
                <a:solidFill>
                  <a:schemeClr val="tx2"/>
                </a:solidFill>
                <a:latin typeface="Tenorite" panose="00000500000000000000" pitchFamily="2" charset="0"/>
              </a:rPr>
              <a:t>Strategic Plan</a:t>
            </a:r>
          </a:p>
        </p:txBody>
      </p:sp>
      <p:sp>
        <p:nvSpPr>
          <p:cNvPr id="19" name="Freeform: Shape 1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DAF32C4-89EA-FD40-34E7-595997B7F1F5}"/>
              </a:ext>
            </a:extLst>
          </p:cNvPr>
          <p:cNvSpPr txBox="1"/>
          <p:nvPr/>
        </p:nvSpPr>
        <p:spPr>
          <a:xfrm>
            <a:off x="131487" y="1381481"/>
            <a:ext cx="6421467" cy="5330215"/>
          </a:xfrm>
          <a:prstGeom prst="rect">
            <a:avLst/>
          </a:prstGeom>
          <a:ln w="57150">
            <a:solidFill>
              <a:schemeClr val="accent2"/>
            </a:solidFill>
          </a:ln>
        </p:spPr>
        <p:txBody>
          <a:bodyPr vert="horz" lIns="91440" tIns="45720" rIns="91440" bIns="45720" rtlCol="0">
            <a:normAutofit/>
          </a:bodyPr>
          <a:lstStyle/>
          <a:p>
            <a:pPr marL="457200" indent="-342900">
              <a:lnSpc>
                <a:spcPct val="90000"/>
              </a:lnSpc>
              <a:spcAft>
                <a:spcPts val="600"/>
              </a:spcAft>
              <a:buFont typeface="+mj-lt"/>
              <a:buAutoNum type="arabicPeriod"/>
            </a:pPr>
            <a:r>
              <a:rPr lang="en-US" i="1" dirty="0">
                <a:latin typeface="Tenorite" panose="00000500000000000000" pitchFamily="2" charset="0"/>
              </a:rPr>
              <a:t>Enter all changes/updates to your plan – be sure to include accountability measures, as appropriate</a:t>
            </a:r>
            <a:r>
              <a:rPr lang="en-US" sz="2400" i="1" dirty="0"/>
              <a:t>.</a:t>
            </a:r>
          </a:p>
        </p:txBody>
      </p:sp>
      <p:sp>
        <p:nvSpPr>
          <p:cNvPr id="21" name="Oval 2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raphic 3" descr="Repeat with solid fill">
            <a:extLst>
              <a:ext uri="{FF2B5EF4-FFF2-40B4-BE49-F238E27FC236}">
                <a16:creationId xmlns:a16="http://schemas.microsoft.com/office/drawing/2014/main" id="{4906F643-60C0-6799-84DC-FA0285042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07435" y="1720647"/>
            <a:ext cx="3406624" cy="3406624"/>
          </a:xfrm>
          <a:prstGeom prst="rect">
            <a:avLst/>
          </a:prstGeom>
        </p:spPr>
      </p:pic>
    </p:spTree>
    <p:extLst>
      <p:ext uri="{BB962C8B-B14F-4D97-AF65-F5344CB8AC3E}">
        <p14:creationId xmlns:p14="http://schemas.microsoft.com/office/powerpoint/2010/main" val="362185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1EB4-1897-A26B-CE0C-A361189FA86B}"/>
              </a:ext>
            </a:extLst>
          </p:cNvPr>
          <p:cNvSpPr>
            <a:spLocks noGrp="1"/>
          </p:cNvSpPr>
          <p:nvPr>
            <p:ph type="title"/>
          </p:nvPr>
        </p:nvSpPr>
        <p:spPr/>
        <p:txBody>
          <a:bodyPr/>
          <a:lstStyle/>
          <a:p>
            <a:r>
              <a:rPr lang="en-US" dirty="0"/>
              <a:t>Action on the Updated Strategic Plan</a:t>
            </a:r>
          </a:p>
        </p:txBody>
      </p:sp>
      <p:sp>
        <p:nvSpPr>
          <p:cNvPr id="4" name="Slide Number Placeholder 3">
            <a:extLst>
              <a:ext uri="{FF2B5EF4-FFF2-40B4-BE49-F238E27FC236}">
                <a16:creationId xmlns:a16="http://schemas.microsoft.com/office/drawing/2014/main" id="{ECB2EF17-9FAA-6AF4-95B2-7A93F7B22C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83A9"/>
              </a:solidFill>
              <a:effectLst/>
              <a:uLnTx/>
              <a:uFillTx/>
              <a:latin typeface="Tenorite"/>
              <a:ea typeface="+mn-ea"/>
              <a:cs typeface="+mn-cs"/>
            </a:endParaRPr>
          </a:p>
        </p:txBody>
      </p:sp>
      <p:sp>
        <p:nvSpPr>
          <p:cNvPr id="8" name="Content Placeholder 2">
            <a:extLst>
              <a:ext uri="{FF2B5EF4-FFF2-40B4-BE49-F238E27FC236}">
                <a16:creationId xmlns:a16="http://schemas.microsoft.com/office/drawing/2014/main" id="{7AE0278B-2BD8-E6C7-0D19-291F906AEB82}"/>
              </a:ext>
            </a:extLst>
          </p:cNvPr>
          <p:cNvSpPr>
            <a:spLocks noGrp="1"/>
          </p:cNvSpPr>
          <p:nvPr>
            <p:ph type="body" idx="1"/>
          </p:nvPr>
        </p:nvSpPr>
        <p:spPr>
          <a:xfrm>
            <a:off x="1167492" y="2478025"/>
            <a:ext cx="8387988" cy="3703066"/>
          </a:xfrm>
        </p:spPr>
        <p:txBody>
          <a:bodyPr vert="horz" lIns="91440" tIns="45720" rIns="91440" bIns="45720" rtlCol="0" anchor="ctr">
            <a:normAutofit/>
          </a:bodyPr>
          <a:lstStyle/>
          <a:p>
            <a:pPr>
              <a:lnSpc>
                <a:spcPct val="100000"/>
              </a:lnSpc>
              <a:spcBef>
                <a:spcPts val="600"/>
              </a:spcBef>
            </a:pPr>
            <a:r>
              <a:rPr lang="en-US" sz="3200" dirty="0">
                <a:solidFill>
                  <a:schemeClr val="tx1">
                    <a:lumMod val="75000"/>
                    <a:lumOff val="25000"/>
                  </a:schemeClr>
                </a:solidFill>
              </a:rPr>
              <a:t>The GO Team needs to </a:t>
            </a:r>
            <a:r>
              <a:rPr lang="en-US" sz="3200" b="1" dirty="0">
                <a:solidFill>
                  <a:schemeClr val="accent3"/>
                </a:solidFill>
              </a:rPr>
              <a:t>TAKE ACTION (vote)</a:t>
            </a:r>
            <a:r>
              <a:rPr lang="en-US" sz="3200" dirty="0">
                <a:solidFill>
                  <a:schemeClr val="accent3"/>
                </a:solidFill>
              </a:rPr>
              <a:t> </a:t>
            </a:r>
            <a:r>
              <a:rPr lang="en-US" sz="3200" dirty="0">
                <a:solidFill>
                  <a:schemeClr val="tx1">
                    <a:lumMod val="75000"/>
                    <a:lumOff val="25000"/>
                  </a:schemeClr>
                </a:solidFill>
              </a:rPr>
              <a:t>on its updated Strategic Plan. After the motion and a second, the GO Team may have additional discussion. Once discussion is concluded, the GO Team will vote.</a:t>
            </a:r>
          </a:p>
        </p:txBody>
      </p:sp>
    </p:spTree>
    <p:extLst>
      <p:ext uri="{BB962C8B-B14F-4D97-AF65-F5344CB8AC3E}">
        <p14:creationId xmlns:p14="http://schemas.microsoft.com/office/powerpoint/2010/main" val="1191194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210312" y="2235200"/>
            <a:ext cx="7232904" cy="2387600"/>
          </a:xfrm>
        </p:spPr>
        <p:txBody>
          <a:bodyPr anchor="ctr"/>
          <a:lstStyle/>
          <a:p>
            <a:r>
              <a:rPr lang="en-US" dirty="0"/>
              <a:t>Preparing for</a:t>
            </a:r>
            <a:br>
              <a:rPr lang="en-US" dirty="0"/>
            </a:br>
            <a:r>
              <a:rPr lang="en-US" dirty="0"/>
              <a:t>Budget Development</a:t>
            </a:r>
          </a:p>
        </p:txBody>
      </p:sp>
    </p:spTree>
    <p:extLst>
      <p:ext uri="{BB962C8B-B14F-4D97-AF65-F5344CB8AC3E}">
        <p14:creationId xmlns:p14="http://schemas.microsoft.com/office/powerpoint/2010/main" val="2274226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8332334" y="6356350"/>
            <a:ext cx="116749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83A9"/>
              </a:solidFill>
              <a:effectLst/>
              <a:uLnTx/>
              <a:uFillTx/>
              <a:latin typeface="Tenorite"/>
              <a:ea typeface="+mn-ea"/>
              <a:cs typeface="+mn-cs"/>
            </a:endParaRPr>
          </a:p>
        </p:txBody>
      </p:sp>
      <p:sp>
        <p:nvSpPr>
          <p:cNvPr id="32" name="TextBox 31">
            <a:extLst>
              <a:ext uri="{FF2B5EF4-FFF2-40B4-BE49-F238E27FC236}">
                <a16:creationId xmlns:a16="http://schemas.microsoft.com/office/drawing/2014/main" id="{3CA97C8F-6255-CEE2-7FC8-74823B4FD90E}"/>
              </a:ext>
            </a:extLst>
          </p:cNvPr>
          <p:cNvSpPr txBox="1"/>
          <p:nvPr/>
        </p:nvSpPr>
        <p:spPr>
          <a:xfrm>
            <a:off x="207304" y="37924"/>
            <a:ext cx="785469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sng" strike="noStrike" kern="1200" cap="none" spc="0" normalizeH="0" baseline="0" noProof="0" dirty="0">
                <a:ln>
                  <a:noFill/>
                </a:ln>
                <a:solidFill>
                  <a:prstClr val="white"/>
                </a:solidFill>
                <a:effectLst/>
                <a:uLnTx/>
                <a:uFillTx/>
                <a:latin typeface="Tenorite"/>
                <a:ea typeface="+mn-ea"/>
                <a:cs typeface="+mn-cs"/>
              </a:rPr>
              <a:t>Discussion</a:t>
            </a:r>
          </a:p>
        </p:txBody>
      </p:sp>
      <p:sp>
        <p:nvSpPr>
          <p:cNvPr id="6" name="TextBox 5">
            <a:extLst>
              <a:ext uri="{FF2B5EF4-FFF2-40B4-BE49-F238E27FC236}">
                <a16:creationId xmlns:a16="http://schemas.microsoft.com/office/drawing/2014/main" id="{397172DC-CB6E-9DB3-7722-07605C16EB74}"/>
              </a:ext>
            </a:extLst>
          </p:cNvPr>
          <p:cNvSpPr txBox="1"/>
          <p:nvPr/>
        </p:nvSpPr>
        <p:spPr>
          <a:xfrm>
            <a:off x="960120" y="1474619"/>
            <a:ext cx="785469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enorite"/>
                <a:ea typeface="+mn-ea"/>
                <a:cs typeface="+mn-cs"/>
              </a:rPr>
              <a:t>Strategic Plan Priority Ranking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enorit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Tenorite"/>
                <a:ea typeface="+mn-ea"/>
                <a:cs typeface="+mn-cs"/>
              </a:rPr>
              <a:t>In preparation for the 2025-2026 Budget Development (January–March 2025), the GO Team needs to rank its Strategic Plan Priorities. Use the next slide to capture the priority ranking.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enorite"/>
              <a:ea typeface="+mn-ea"/>
              <a:cs typeface="+mn-cs"/>
            </a:endParaRPr>
          </a:p>
        </p:txBody>
      </p:sp>
    </p:spTree>
    <p:extLst>
      <p:ext uri="{BB962C8B-B14F-4D97-AF65-F5344CB8AC3E}">
        <p14:creationId xmlns:p14="http://schemas.microsoft.com/office/powerpoint/2010/main" val="1767214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dirty="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1351901" y="1775663"/>
            <a:ext cx="6062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1143649" y="2512465"/>
            <a:ext cx="6992339"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 </a:t>
            </a:r>
          </a:p>
        </p:txBody>
      </p:sp>
      <p:sp>
        <p:nvSpPr>
          <p:cNvPr id="4" name="Arrow: Down 3">
            <a:extLst>
              <a:ext uri="{FF2B5EF4-FFF2-40B4-BE49-F238E27FC236}">
                <a16:creationId xmlns:a16="http://schemas.microsoft.com/office/drawing/2014/main" id="{6A78CE96-E5BA-EF3A-7B27-C48C2EC93A32}"/>
              </a:ext>
            </a:extLst>
          </p:cNvPr>
          <p:cNvSpPr/>
          <p:nvPr/>
        </p:nvSpPr>
        <p:spPr>
          <a:xfrm>
            <a:off x="392649" y="2587752"/>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260029" y="2263641"/>
            <a:ext cx="7681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85003" y="6126480"/>
            <a:ext cx="7182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Lower</a:t>
            </a:r>
          </a:p>
        </p:txBody>
      </p:sp>
    </p:spTree>
    <p:extLst>
      <p:ext uri="{BB962C8B-B14F-4D97-AF65-F5344CB8AC3E}">
        <p14:creationId xmlns:p14="http://schemas.microsoft.com/office/powerpoint/2010/main" val="3916734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1EB4-1897-A26B-CE0C-A361189FA86B}"/>
              </a:ext>
            </a:extLst>
          </p:cNvPr>
          <p:cNvSpPr>
            <a:spLocks noGrp="1"/>
          </p:cNvSpPr>
          <p:nvPr>
            <p:ph type="title"/>
          </p:nvPr>
        </p:nvSpPr>
        <p:spPr/>
        <p:txBody>
          <a:bodyPr/>
          <a:lstStyle/>
          <a:p>
            <a:r>
              <a:rPr lang="en-US" dirty="0"/>
              <a:t>Action on the</a:t>
            </a:r>
            <a:br>
              <a:rPr lang="en-US" dirty="0"/>
            </a:br>
            <a:r>
              <a:rPr lang="en-US" dirty="0"/>
              <a:t>Strategic Plan Priorities</a:t>
            </a:r>
          </a:p>
        </p:txBody>
      </p:sp>
      <p:sp>
        <p:nvSpPr>
          <p:cNvPr id="4" name="Slide Number Placeholder 3">
            <a:extLst>
              <a:ext uri="{FF2B5EF4-FFF2-40B4-BE49-F238E27FC236}">
                <a16:creationId xmlns:a16="http://schemas.microsoft.com/office/drawing/2014/main" id="{ECB2EF17-9FAA-6AF4-95B2-7A93F7B22C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83A9"/>
              </a:solidFill>
              <a:effectLst/>
              <a:uLnTx/>
              <a:uFillTx/>
              <a:latin typeface="Tenorite"/>
              <a:ea typeface="+mn-ea"/>
              <a:cs typeface="+mn-cs"/>
            </a:endParaRPr>
          </a:p>
        </p:txBody>
      </p:sp>
      <p:sp>
        <p:nvSpPr>
          <p:cNvPr id="8" name="Content Placeholder 2">
            <a:extLst>
              <a:ext uri="{FF2B5EF4-FFF2-40B4-BE49-F238E27FC236}">
                <a16:creationId xmlns:a16="http://schemas.microsoft.com/office/drawing/2014/main" id="{7AE0278B-2BD8-E6C7-0D19-291F906AEB82}"/>
              </a:ext>
            </a:extLst>
          </p:cNvPr>
          <p:cNvSpPr>
            <a:spLocks noGrp="1"/>
          </p:cNvSpPr>
          <p:nvPr>
            <p:ph type="body" idx="1"/>
          </p:nvPr>
        </p:nvSpPr>
        <p:spPr>
          <a:xfrm>
            <a:off x="1167492" y="2478025"/>
            <a:ext cx="8387988" cy="3703066"/>
          </a:xfrm>
        </p:spPr>
        <p:txBody>
          <a:bodyPr vert="horz" lIns="91440" tIns="45720" rIns="91440" bIns="45720" rtlCol="0" anchor="ctr">
            <a:normAutofit/>
          </a:bodyPr>
          <a:lstStyle/>
          <a:p>
            <a:pPr>
              <a:lnSpc>
                <a:spcPct val="100000"/>
              </a:lnSpc>
              <a:spcBef>
                <a:spcPts val="600"/>
              </a:spcBef>
            </a:pPr>
            <a:r>
              <a:rPr lang="en-US" sz="3200" dirty="0">
                <a:solidFill>
                  <a:schemeClr val="tx1">
                    <a:lumMod val="75000"/>
                    <a:lumOff val="25000"/>
                  </a:schemeClr>
                </a:solidFill>
              </a:rPr>
              <a:t>The GO Team needs to </a:t>
            </a:r>
            <a:r>
              <a:rPr lang="en-US" sz="3200" b="1" dirty="0">
                <a:solidFill>
                  <a:schemeClr val="accent3"/>
                </a:solidFill>
              </a:rPr>
              <a:t>TAKE ACTION (vote)</a:t>
            </a:r>
            <a:r>
              <a:rPr lang="en-US" sz="3200" dirty="0">
                <a:solidFill>
                  <a:schemeClr val="accent3"/>
                </a:solidFill>
              </a:rPr>
              <a:t> </a:t>
            </a:r>
            <a:r>
              <a:rPr lang="en-US" sz="3200" dirty="0">
                <a:solidFill>
                  <a:schemeClr val="tx1">
                    <a:lumMod val="75000"/>
                    <a:lumOff val="25000"/>
                  </a:schemeClr>
                </a:solidFill>
              </a:rPr>
              <a:t>on its ranked Strategic Plan Priorities. After the motion and a second, the GO Team may have additional discussion. Once discussion is concluded, the GO Team will vote.</a:t>
            </a:r>
          </a:p>
        </p:txBody>
      </p:sp>
    </p:spTree>
    <p:extLst>
      <p:ext uri="{BB962C8B-B14F-4D97-AF65-F5344CB8AC3E}">
        <p14:creationId xmlns:p14="http://schemas.microsoft.com/office/powerpoint/2010/main" val="2741100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B281EC0-02EA-9AD2-DC9E-AD3BD9692AAD}"/>
              </a:ext>
            </a:extLst>
          </p:cNvPr>
          <p:cNvSpPr>
            <a:spLocks noGrp="1"/>
          </p:cNvSpPr>
          <p:nvPr>
            <p:ph type="ctrTitle"/>
          </p:nvPr>
        </p:nvSpPr>
        <p:spPr>
          <a:xfrm>
            <a:off x="1087864" y="444281"/>
            <a:ext cx="7261525" cy="1176210"/>
          </a:xfrm>
        </p:spPr>
        <p:txBody>
          <a:bodyPr vert="horz" lIns="91440" tIns="45720" rIns="91440" bIns="45720" rtlCol="0" anchor="ctr">
            <a:normAutofit/>
          </a:bodyPr>
          <a:lstStyle/>
          <a:p>
            <a:r>
              <a:rPr lang="en-US" b="1" kern="1200" dirty="0">
                <a:solidFill>
                  <a:schemeClr val="accent2"/>
                </a:solidFill>
              </a:rPr>
              <a:t>Where we’re going</a:t>
            </a:r>
          </a:p>
        </p:txBody>
      </p:sp>
      <p:sp>
        <p:nvSpPr>
          <p:cNvPr id="10" name="Content Placeholder 4">
            <a:extLst>
              <a:ext uri="{FF2B5EF4-FFF2-40B4-BE49-F238E27FC236}">
                <a16:creationId xmlns:a16="http://schemas.microsoft.com/office/drawing/2014/main" id="{C5DF341F-E3B8-7BDA-DFF8-2F93D088B954}"/>
              </a:ext>
            </a:extLst>
          </p:cNvPr>
          <p:cNvSpPr>
            <a:spLocks noGrp="1"/>
          </p:cNvSpPr>
          <p:nvPr>
            <p:ph type="subTitle" idx="1"/>
          </p:nvPr>
        </p:nvSpPr>
        <p:spPr>
          <a:xfrm>
            <a:off x="1087865" y="1961198"/>
            <a:ext cx="6318776" cy="2254186"/>
          </a:xfrm>
        </p:spPr>
        <p:txBody>
          <a:bodyPr vert="horz" lIns="91440" tIns="45720" rIns="91440" bIns="45720" rtlCol="0">
            <a:noAutofit/>
          </a:bodyPr>
          <a:lstStyle/>
          <a:p>
            <a:pPr>
              <a:lnSpc>
                <a:spcPct val="100000"/>
              </a:lnSpc>
              <a:spcBef>
                <a:spcPts val="0"/>
              </a:spcBef>
            </a:pPr>
            <a:r>
              <a:rPr lang="en-US" sz="2400" dirty="0"/>
              <a:t>At our next meeting we will begin the discussion of the 2025-2026 budget. </a:t>
            </a:r>
          </a:p>
          <a:p>
            <a:pPr>
              <a:lnSpc>
                <a:spcPct val="100000"/>
              </a:lnSpc>
              <a:spcBef>
                <a:spcPts val="0"/>
              </a:spcBef>
            </a:pPr>
            <a:endParaRPr lang="en-US" sz="2400" dirty="0"/>
          </a:p>
          <a:p>
            <a:pPr>
              <a:lnSpc>
                <a:spcPct val="100000"/>
              </a:lnSpc>
              <a:spcBef>
                <a:spcPts val="0"/>
              </a:spcBef>
            </a:pPr>
            <a:r>
              <a:rPr lang="en-US" sz="2400" dirty="0"/>
              <a:t>Let me or the Chair know of any additional information you need for our future discussion.</a:t>
            </a:r>
          </a:p>
        </p:txBody>
      </p:sp>
      <p:sp>
        <p:nvSpPr>
          <p:cNvPr id="15" name="Slide Number Placeholder 3">
            <a:extLst>
              <a:ext uri="{FF2B5EF4-FFF2-40B4-BE49-F238E27FC236}">
                <a16:creationId xmlns:a16="http://schemas.microsoft.com/office/drawing/2014/main" id="{53F71CAA-F32D-4F48-0E12-F8055A933F38}"/>
              </a:ext>
            </a:extLst>
          </p:cNvPr>
          <p:cNvSpPr>
            <a:spLocks noGrp="1"/>
          </p:cNvSpPr>
          <p:nvPr>
            <p:ph type="sldNum" sz="quarter" idx="10"/>
          </p:nvPr>
        </p:nvSpPr>
        <p:spPr>
          <a:xfrm>
            <a:off x="9067800" y="6356350"/>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srgbClr val="0083A9"/>
              </a:solidFill>
              <a:effectLst/>
              <a:uLnTx/>
              <a:uFillTx/>
              <a:latin typeface="Tenorite"/>
              <a:ea typeface="+mn-ea"/>
              <a:cs typeface="+mn-cs"/>
            </a:endParaRPr>
          </a:p>
        </p:txBody>
      </p:sp>
    </p:spTree>
    <p:extLst>
      <p:ext uri="{BB962C8B-B14F-4D97-AF65-F5344CB8AC3E}">
        <p14:creationId xmlns:p14="http://schemas.microsoft.com/office/powerpoint/2010/main" val="788913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3200"/>
              <a:t>Strategic planning will help you fully uncover your available options, set priorities for them, and define the methods to achieve them.</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a:t>Robert J. </a:t>
            </a:r>
            <a:r>
              <a:rPr lang="en-US" err="1"/>
              <a:t>Mckain</a:t>
            </a:r>
            <a:endParaRPr lang="en-US"/>
          </a:p>
          <a:p>
            <a:endParaRPr lang="en-US"/>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629F4044-902D-4034-8E90-44E0F885EEBD}"/>
              </a:ext>
            </a:extLst>
          </p:cNvPr>
          <p:cNvSpPr>
            <a:spLocks noGrp="1"/>
          </p:cNvSpPr>
          <p:nvPr>
            <p:ph type="dt" sz="half" idx="4294967295"/>
          </p:nvPr>
        </p:nvSpPr>
        <p:spPr>
          <a:xfrm>
            <a:off x="838200" y="6356350"/>
            <a:ext cx="2743200" cy="365125"/>
          </a:xfrm>
        </p:spPr>
        <p:txBody>
          <a:bodyPr/>
          <a:lstStyle/>
          <a:p>
            <a:pPr>
              <a:defRPr/>
            </a:pPr>
            <a:r>
              <a:rPr lang="en-US">
                <a:latin typeface="Calibri" panose="020F0502020204030204"/>
              </a:rPr>
              <a:t>9/3/20XX</a:t>
            </a: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28</a:t>
            </a:fld>
            <a:endParaRPr lang="en-US">
              <a:latin typeface="Calibri" panose="020F0502020204030204"/>
            </a:endParaRPr>
          </a:p>
        </p:txBody>
      </p:sp>
    </p:spTree>
    <p:extLst>
      <p:ext uri="{BB962C8B-B14F-4D97-AF65-F5344CB8AC3E}">
        <p14:creationId xmlns:p14="http://schemas.microsoft.com/office/powerpoint/2010/main" val="1026132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1" y="367075"/>
            <a:ext cx="5120561" cy="1325563"/>
          </a:xfrm>
        </p:spPr>
        <p:txBody>
          <a:bodyPr vert="horz" lIns="91440" tIns="45720" rIns="91440" bIns="45720" rtlCol="0" anchor="ctr">
            <a:normAutofit/>
          </a:bodyPr>
          <a:lstStyle/>
          <a:p>
            <a:r>
              <a:rPr lang="en-US" b="1" kern="1200" dirty="0">
                <a:solidFill>
                  <a:schemeClr val="tx2"/>
                </a:solidFill>
                <a:latin typeface="+mj-lt"/>
                <a:ea typeface="+mj-ea"/>
                <a:cs typeface="+mj-cs"/>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38201" y="1825625"/>
            <a:ext cx="5092194" cy="4351338"/>
          </a:xfrm>
        </p:spPr>
        <p:txBody>
          <a:bodyPr vert="horz" lIns="91440" tIns="45720" rIns="91440" bIns="45720" rtlCol="0">
            <a:normAutofit/>
          </a:bodyPr>
          <a:lstStyle/>
          <a:p>
            <a:r>
              <a:rPr lang="en-US" dirty="0"/>
              <a:t>At our next meeting(s) we will discuss how our data is aligning to our strategic plan and determine if we need to make any adjustments. </a:t>
            </a:r>
          </a:p>
          <a:p>
            <a:r>
              <a:rPr lang="en-US" dirty="0"/>
              <a:t>Before the end of Fall Semester, we will take </a:t>
            </a:r>
            <a:r>
              <a:rPr lang="en-US" b="1" dirty="0"/>
              <a:t>Action</a:t>
            </a:r>
            <a:r>
              <a:rPr lang="en-US" dirty="0"/>
              <a:t> (vote) on any updates to our strategic plan and the ranking our strategic priorities for the 2024-2025 school year.</a:t>
            </a:r>
          </a:p>
          <a:p>
            <a:r>
              <a:rPr lang="en-US" dirty="0"/>
              <a:t>Let me or the Chair know of any additional information you need for our future discussion.</a:t>
            </a:r>
          </a:p>
          <a:p>
            <a:pPr indent="-228600">
              <a:buFont typeface="Arial" panose="020B0604020202020204" pitchFamily="34" charset="0"/>
              <a:buChar char="•"/>
            </a:pPr>
            <a:endParaRPr lang="en-US" dirty="0"/>
          </a:p>
        </p:txBody>
      </p:sp>
      <p:sp>
        <p:nvSpPr>
          <p:cNvPr id="38" name="Oval 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a:blip r:embed="rId2"/>
          <a:srcRect t="17913" b="17913"/>
          <a:stretch/>
        </p:blipFill>
        <p:spPr>
          <a:xfrm>
            <a:off x="7901259" y="2727729"/>
            <a:ext cx="4290740"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l="21900" r="4" b="4"/>
          <a:stretch/>
        </p:blipFill>
        <p:spPr>
          <a:xfrm>
            <a:off x="6261609" y="0"/>
            <a:ext cx="3519311"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srgbClr val="FFFFFF"/>
                </a:solidFill>
                <a:effectLst/>
                <a:uLnTx/>
                <a:uFillTx/>
              </a:rPr>
              <a:pPr marR="0" lvl="0" indent="0" fontAlgn="auto">
                <a:spcBef>
                  <a:spcPts val="0"/>
                </a:spcBef>
                <a:spcAft>
                  <a:spcPts val="600"/>
                </a:spcAft>
                <a:buClrTx/>
                <a:buSzTx/>
                <a:buFontTx/>
                <a:buNone/>
                <a:tabLst/>
                <a:defRPr/>
              </a:pPr>
              <a:t>29</a:t>
            </a:fld>
            <a:endParaRPr kumimoji="0" lang="en-US" b="0" i="0" u="none" strike="noStrike" normalizeH="0" noProof="0">
              <a:ln>
                <a:noFill/>
              </a:ln>
              <a:solidFill>
                <a:srgbClr val="FFFFFF"/>
              </a:solidFill>
              <a:effectLst/>
              <a:uLnTx/>
              <a:uFillTx/>
            </a:endParaRPr>
          </a:p>
        </p:txBody>
      </p:sp>
    </p:spTree>
    <p:extLst>
      <p:ext uri="{BB962C8B-B14F-4D97-AF65-F5344CB8AC3E}">
        <p14:creationId xmlns:p14="http://schemas.microsoft.com/office/powerpoint/2010/main" val="1783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3310626707"/>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r>
              <a:rPr lang="en-US"/>
              <a:t>You are </a:t>
            </a:r>
            <a:r>
              <a:rPr lang="en-US" b="1">
                <a:solidFill>
                  <a:schemeClr val="accent3"/>
                </a:solidFill>
              </a:rPr>
              <a:t>HERE</a:t>
            </a:r>
          </a:p>
        </p:txBody>
      </p:sp>
    </p:spTree>
    <p:extLst>
      <p:ext uri="{BB962C8B-B14F-4D97-AF65-F5344CB8AC3E}">
        <p14:creationId xmlns:p14="http://schemas.microsoft.com/office/powerpoint/2010/main" val="1232250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936810"/>
            <a:ext cx="5559552" cy="984380"/>
          </a:xfrm>
        </p:spPr>
        <p:txBody>
          <a:bodyPr/>
          <a:lstStyle/>
          <a:p>
            <a:r>
              <a:rPr lang="en-US" dirty="0">
                <a:solidFill>
                  <a:srgbClr val="FFFFFF"/>
                </a:solidFill>
              </a:rPr>
              <a:t>Principal’s Report</a:t>
            </a:r>
            <a:endParaRPr lang="en-US" dirty="0"/>
          </a:p>
        </p:txBody>
      </p:sp>
    </p:spTree>
    <p:extLst>
      <p:ext uri="{BB962C8B-B14F-4D97-AF65-F5344CB8AC3E}">
        <p14:creationId xmlns:p14="http://schemas.microsoft.com/office/powerpoint/2010/main" val="840187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 name="Freeform: Shape 209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1" name="Arc 210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103" name="Rectangle 2102">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5" name="Arc 2104">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FB890718-DB6A-6683-5991-2EA2A4404250}"/>
              </a:ext>
            </a:extLst>
          </p:cNvPr>
          <p:cNvSpPr>
            <a:spLocks noGrp="1"/>
          </p:cNvSpPr>
          <p:nvPr>
            <p:ph type="title"/>
          </p:nvPr>
        </p:nvSpPr>
        <p:spPr>
          <a:xfrm>
            <a:off x="6417732" y="957715"/>
            <a:ext cx="5130798" cy="2750419"/>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Security Grant Update</a:t>
            </a:r>
            <a:endParaRPr lang="en-US" sz="6000" b="1" kern="1200">
              <a:solidFill>
                <a:schemeClr val="tx1"/>
              </a:solidFill>
              <a:latin typeface="+mj-lt"/>
              <a:ea typeface="+mj-ea"/>
              <a:cs typeface="+mj-cs"/>
            </a:endParaRPr>
          </a:p>
        </p:txBody>
      </p:sp>
      <p:pic>
        <p:nvPicPr>
          <p:cNvPr id="2096" name="Graphic 2095" descr="Lock">
            <a:extLst>
              <a:ext uri="{FF2B5EF4-FFF2-40B4-BE49-F238E27FC236}">
                <a16:creationId xmlns:a16="http://schemas.microsoft.com/office/drawing/2014/main" id="{0F7E64B3-9079-3929-16AB-F17EA4BD7D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03808"/>
            <a:ext cx="5850384" cy="5850384"/>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2107" name="Oval 2106">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630722" y="6356350"/>
            <a:ext cx="917808" cy="365125"/>
          </a:xfrm>
        </p:spPr>
        <p:txBody>
          <a:bodyPr vert="horz" lIns="91440" tIns="45720" rIns="91440" bIns="45720" rtlCol="0" anchor="ctr">
            <a:normAutofit/>
          </a:bodyPr>
          <a:lstStyle/>
          <a:p>
            <a:pPr>
              <a:spcAft>
                <a:spcPts val="600"/>
              </a:spcAft>
            </a:pPr>
            <a:fld id="{294A09A9-5501-47C1-A89A-A340965A2BE2}" type="slidenum">
              <a:rPr lang="en-US">
                <a:solidFill>
                  <a:prstClr val="black">
                    <a:tint val="75000"/>
                  </a:prstClr>
                </a:solidFill>
              </a:rPr>
              <a:pPr>
                <a:spcAft>
                  <a:spcPts val="600"/>
                </a:spcAft>
              </a:pPr>
              <a:t>31</a:t>
            </a:fld>
            <a:endParaRPr lang="en-US">
              <a:solidFill>
                <a:prstClr val="black">
                  <a:tint val="75000"/>
                </a:prstClr>
              </a:solidFill>
            </a:endParaRPr>
          </a:p>
        </p:txBody>
      </p:sp>
      <p:sp>
        <p:nvSpPr>
          <p:cNvPr id="6" name="TextBox 5">
            <a:extLst>
              <a:ext uri="{FF2B5EF4-FFF2-40B4-BE49-F238E27FC236}">
                <a16:creationId xmlns:a16="http://schemas.microsoft.com/office/drawing/2014/main" id="{17613A4A-037F-8F87-E166-00944862FDCC}"/>
              </a:ext>
            </a:extLst>
          </p:cNvPr>
          <p:cNvSpPr txBox="1"/>
          <p:nvPr/>
        </p:nvSpPr>
        <p:spPr>
          <a:xfrm>
            <a:off x="1510036" y="2136703"/>
            <a:ext cx="9020556" cy="1938992"/>
          </a:xfrm>
          <a:prstGeom prst="rect">
            <a:avLst/>
          </a:prstGeom>
          <a:solidFill>
            <a:srgbClr val="F3CF45">
              <a:lumMod val="40000"/>
              <a:lumOff val="60000"/>
            </a:srgbClr>
          </a:solidFill>
        </p:spPr>
        <p:txBody>
          <a:bodyPr wrap="square" rtlCol="0">
            <a:spAutoFit/>
          </a:bodyPr>
          <a:lstStyle/>
          <a:p>
            <a:pPr algn="ctr" defTabSz="457200"/>
            <a:r>
              <a:rPr lang="en-US" sz="4000" kern="0" dirty="0">
                <a:solidFill>
                  <a:srgbClr val="FF0000"/>
                </a:solidFill>
                <a:latin typeface="Arial Black"/>
              </a:rPr>
              <a:t>$45,000 security grant will be used by purchasing door alarm monitoring panels.</a:t>
            </a:r>
            <a:endParaRPr lang="en-US" sz="3200" kern="0" dirty="0">
              <a:latin typeface="Arial Black"/>
            </a:endParaRPr>
          </a:p>
        </p:txBody>
      </p:sp>
    </p:spTree>
    <p:extLst>
      <p:ext uri="{BB962C8B-B14F-4D97-AF65-F5344CB8AC3E}">
        <p14:creationId xmlns:p14="http://schemas.microsoft.com/office/powerpoint/2010/main" val="4222466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32</a:t>
            </a:fld>
            <a:endParaRPr lang="en-US" noProof="0"/>
          </a:p>
        </p:txBody>
      </p:sp>
    </p:spTree>
    <p:extLst>
      <p:ext uri="{BB962C8B-B14F-4D97-AF65-F5344CB8AC3E}">
        <p14:creationId xmlns:p14="http://schemas.microsoft.com/office/powerpoint/2010/main" val="96225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5400" b="1"/>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360561" y="1623341"/>
            <a:ext cx="6358688" cy="4563229"/>
          </a:xfrm>
        </p:spPr>
        <p:txBody>
          <a:bodyPr>
            <a:noAutofit/>
          </a:bodyPr>
          <a:lstStyle/>
          <a:p>
            <a:pPr marL="0" indent="0">
              <a:lnSpc>
                <a:spcPct val="100000"/>
              </a:lnSpc>
              <a:spcBef>
                <a:spcPts val="0"/>
              </a:spcBef>
              <a:buNone/>
            </a:pPr>
            <a:r>
              <a:rPr lang="en-US" sz="1600" b="1" dirty="0"/>
              <a:t>Georgia Milestones Math Data </a:t>
            </a:r>
            <a:endParaRPr lang="en-US" sz="1400" i="1" dirty="0"/>
          </a:p>
          <a:p>
            <a:pPr marL="0" indent="0">
              <a:lnSpc>
                <a:spcPct val="100000"/>
              </a:lnSpc>
              <a:spcBef>
                <a:spcPts val="0"/>
              </a:spcBef>
              <a:buNone/>
            </a:pPr>
            <a:endParaRPr lang="en-US" sz="1600" i="1" dirty="0"/>
          </a:p>
          <a:p>
            <a:pPr marL="0" indent="0">
              <a:lnSpc>
                <a:spcPct val="100000"/>
              </a:lnSpc>
              <a:spcBef>
                <a:spcPts val="0"/>
              </a:spcBef>
              <a:buNone/>
            </a:pPr>
            <a:r>
              <a:rPr lang="en-US" sz="1600" b="1" dirty="0"/>
              <a:t>Graduation Rate Data</a:t>
            </a:r>
          </a:p>
          <a:p>
            <a:pPr marL="0" indent="0">
              <a:lnSpc>
                <a:spcPct val="100000"/>
              </a:lnSpc>
              <a:spcBef>
                <a:spcPts val="0"/>
              </a:spcBef>
              <a:buNone/>
            </a:pPr>
            <a:endParaRPr lang="en-US" sz="1600" b="1" dirty="0"/>
          </a:p>
          <a:p>
            <a:pPr marL="0" indent="0">
              <a:lnSpc>
                <a:spcPct val="100000"/>
              </a:lnSpc>
              <a:spcBef>
                <a:spcPts val="0"/>
              </a:spcBef>
              <a:buNone/>
            </a:pPr>
            <a:r>
              <a:rPr lang="en-US" sz="1600" b="1" dirty="0"/>
              <a:t>Continuous Improvement Plan Presentation</a:t>
            </a:r>
          </a:p>
          <a:p>
            <a:pPr marL="0" indent="0">
              <a:lnSpc>
                <a:spcPct val="100000"/>
              </a:lnSpc>
              <a:spcBef>
                <a:spcPts val="0"/>
              </a:spcBef>
              <a:buNone/>
            </a:pPr>
            <a:endParaRPr lang="en-US" sz="1600" b="1" dirty="0"/>
          </a:p>
          <a:p>
            <a:pPr marL="0" indent="0">
              <a:lnSpc>
                <a:spcPct val="100000"/>
              </a:lnSpc>
              <a:spcBef>
                <a:spcPts val="0"/>
              </a:spcBef>
              <a:buNone/>
            </a:pPr>
            <a:r>
              <a:rPr lang="en-US" sz="1600" b="1" dirty="0"/>
              <a:t>Continuous Improvement Plan and Strategic Plan Alignment</a:t>
            </a:r>
          </a:p>
          <a:p>
            <a:pPr marL="0" indent="0">
              <a:lnSpc>
                <a:spcPct val="100000"/>
              </a:lnSpc>
              <a:spcBef>
                <a:spcPts val="0"/>
              </a:spcBef>
              <a:buNone/>
            </a:pPr>
            <a:r>
              <a:rPr lang="en-US" sz="1600" b="1" dirty="0"/>
              <a:t>	</a:t>
            </a:r>
            <a:r>
              <a:rPr lang="en-US" sz="1600" dirty="0"/>
              <a:t>45-Day Continuous Improvement Plan Check-in</a:t>
            </a:r>
          </a:p>
          <a:p>
            <a:pPr marL="0" indent="0">
              <a:lnSpc>
                <a:spcPct val="100000"/>
              </a:lnSpc>
              <a:spcBef>
                <a:spcPts val="0"/>
              </a:spcBef>
              <a:buNone/>
            </a:pPr>
            <a:endParaRPr lang="en-US" sz="1600" b="1" dirty="0"/>
          </a:p>
          <a:p>
            <a:pPr marL="0" indent="0">
              <a:lnSpc>
                <a:spcPct val="100000"/>
              </a:lnSpc>
              <a:spcBef>
                <a:spcPts val="0"/>
              </a:spcBef>
              <a:buNone/>
            </a:pPr>
            <a:r>
              <a:rPr lang="en-US" sz="1600" b="1" dirty="0"/>
              <a:t>Fall to Winter MAP Data</a:t>
            </a:r>
          </a:p>
          <a:p>
            <a:pPr marL="0" indent="0">
              <a:lnSpc>
                <a:spcPct val="100000"/>
              </a:lnSpc>
              <a:spcBef>
                <a:spcPts val="0"/>
              </a:spcBef>
              <a:buNone/>
            </a:pPr>
            <a:endParaRPr lang="en-US" sz="1600" b="1" dirty="0"/>
          </a:p>
          <a:p>
            <a:pPr marL="0" indent="0">
              <a:lnSpc>
                <a:spcPct val="100000"/>
              </a:lnSpc>
              <a:spcBef>
                <a:spcPts val="0"/>
              </a:spcBef>
              <a:buNone/>
            </a:pPr>
            <a:r>
              <a:rPr lang="en-US" sz="1600" b="1" dirty="0"/>
              <a:t>Strategic Plan and Continuous Improvement Plan Progress</a:t>
            </a:r>
          </a:p>
          <a:p>
            <a:pPr marL="0" indent="0">
              <a:lnSpc>
                <a:spcPct val="100000"/>
              </a:lnSpc>
              <a:spcBef>
                <a:spcPts val="0"/>
              </a:spcBef>
              <a:buNone/>
            </a:pPr>
            <a:endParaRPr lang="en-US" sz="1600" b="1" dirty="0"/>
          </a:p>
          <a:p>
            <a:pPr marL="0" indent="0">
              <a:lnSpc>
                <a:spcPct val="100000"/>
              </a:lnSpc>
              <a:spcBef>
                <a:spcPts val="0"/>
              </a:spcBef>
              <a:buNone/>
            </a:pPr>
            <a:r>
              <a:rPr lang="en-US" sz="1600" b="1" dirty="0"/>
              <a:t>Ranking Strategic Plan Priorities</a:t>
            </a:r>
          </a:p>
          <a:p>
            <a:pPr marL="0" indent="0">
              <a:lnSpc>
                <a:spcPct val="100000"/>
              </a:lnSpc>
              <a:spcBef>
                <a:spcPts val="0"/>
              </a:spcBef>
              <a:buNone/>
            </a:pPr>
            <a:endParaRPr lang="en-US" sz="1600" b="1" dirty="0"/>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a:solidFill>
                  <a:srgbClr val="FFFFFF"/>
                </a:solidFill>
              </a:rPr>
              <a:t>Current</a:t>
            </a:r>
            <a:br>
              <a:rPr lang="en-US">
                <a:solidFill>
                  <a:srgbClr val="FFFFFF"/>
                </a:solidFill>
              </a:rPr>
            </a:br>
            <a:r>
              <a:rPr lang="en-US">
                <a:solidFill>
                  <a:srgbClr val="FFFFFF"/>
                </a:solidFill>
              </a:rPr>
              <a:t>Strategic Plan</a:t>
            </a:r>
            <a:endParaRPr lang="en-US"/>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a:solidFill>
                  <a:srgbClr val="FFFFFF"/>
                </a:solidFill>
              </a:rPr>
              <a:t>2021-2025</a:t>
            </a:r>
          </a:p>
          <a:p>
            <a:endParaRPr lang="en-US"/>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4C2399-27CD-BA2F-6598-1CC22D6CB803}"/>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4D78C3F5-2739-1EB8-1502-8CF1916CCC14}"/>
              </a:ext>
            </a:extLst>
          </p:cNvPr>
          <p:cNvSpPr>
            <a:spLocks noGrp="1"/>
          </p:cNvSpPr>
          <p:nvPr>
            <p:ph type="ftr" sz="quarter" idx="11"/>
          </p:nvPr>
        </p:nvSpPr>
        <p:spPr/>
        <p:txBody>
          <a:body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403EE712-6FF9-0AC4-0B1A-27332F41FE39}"/>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a:t>
            </a:fld>
            <a:endParaRPr lang="en-US">
              <a:solidFill>
                <a:prstClr val="black">
                  <a:tint val="75000"/>
                </a:prstClr>
              </a:solidFill>
            </a:endParaRPr>
          </a:p>
        </p:txBody>
      </p:sp>
      <p:pic>
        <p:nvPicPr>
          <p:cNvPr id="9" name="Picture 8">
            <a:extLst>
              <a:ext uri="{FF2B5EF4-FFF2-40B4-BE49-F238E27FC236}">
                <a16:creationId xmlns:a16="http://schemas.microsoft.com/office/drawing/2014/main" id="{E576F588-088E-DAF2-2E4B-C07DBC701B25}"/>
              </a:ext>
            </a:extLst>
          </p:cNvPr>
          <p:cNvPicPr>
            <a:picLocks noChangeAspect="1"/>
          </p:cNvPicPr>
          <p:nvPr/>
        </p:nvPicPr>
        <p:blipFill>
          <a:blip r:embed="rId2"/>
          <a:stretch>
            <a:fillRect/>
          </a:stretch>
        </p:blipFill>
        <p:spPr>
          <a:xfrm>
            <a:off x="2078386" y="136525"/>
            <a:ext cx="8900160" cy="6675120"/>
          </a:xfrm>
          <a:prstGeom prst="rect">
            <a:avLst/>
          </a:prstGeom>
        </p:spPr>
      </p:pic>
    </p:spTree>
    <p:extLst>
      <p:ext uri="{BB962C8B-B14F-4D97-AF65-F5344CB8AC3E}">
        <p14:creationId xmlns:p14="http://schemas.microsoft.com/office/powerpoint/2010/main" val="223208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912364"/>
            <a:ext cx="5559552" cy="1033272"/>
          </a:xfrm>
        </p:spPr>
        <p:txBody>
          <a:bodyPr/>
          <a:lstStyle/>
          <a:p>
            <a:r>
              <a:rPr lang="en-US" dirty="0">
                <a:solidFill>
                  <a:srgbClr val="FFFFFF"/>
                </a:solidFill>
              </a:rPr>
              <a:t>Data</a:t>
            </a:r>
            <a:endParaRPr lang="en-US" dirty="0"/>
          </a:p>
        </p:txBody>
      </p:sp>
    </p:spTree>
    <p:extLst>
      <p:ext uri="{BB962C8B-B14F-4D97-AF65-F5344CB8AC3E}">
        <p14:creationId xmlns:p14="http://schemas.microsoft.com/office/powerpoint/2010/main" val="24483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330A56-177A-76EF-39DA-E5F412881AEF}"/>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a:solidFill>
                <a:prstClr val="black">
                  <a:tint val="75000"/>
                </a:prstClr>
              </a:solidFill>
            </a:endParaRPr>
          </a:p>
        </p:txBody>
      </p:sp>
      <p:sp>
        <p:nvSpPr>
          <p:cNvPr id="5" name="Title 1">
            <a:extLst>
              <a:ext uri="{FF2B5EF4-FFF2-40B4-BE49-F238E27FC236}">
                <a16:creationId xmlns:a16="http://schemas.microsoft.com/office/drawing/2014/main" id="{60BCA183-19BC-DBFA-2B40-297070BD664D}"/>
              </a:ext>
            </a:extLst>
          </p:cNvPr>
          <p:cNvSpPr txBox="1">
            <a:spLocks/>
          </p:cNvSpPr>
          <p:nvPr/>
        </p:nvSpPr>
        <p:spPr>
          <a:xfrm>
            <a:off x="343248" y="147143"/>
            <a:ext cx="8267352" cy="132556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l">
              <a:lnSpc>
                <a:spcPct val="90000"/>
              </a:lnSpc>
              <a:spcAft>
                <a:spcPts val="600"/>
              </a:spcAft>
            </a:pPr>
            <a:r>
              <a:rPr lang="en-US" b="1" kern="1200" dirty="0">
                <a:solidFill>
                  <a:schemeClr val="accent2"/>
                </a:solidFill>
                <a:latin typeface="+mj-lt"/>
                <a:ea typeface="+mj-ea"/>
                <a:cs typeface="+mj-cs"/>
              </a:rPr>
              <a:t>GA Milestones Math Results</a:t>
            </a:r>
          </a:p>
        </p:txBody>
      </p:sp>
      <p:pic>
        <p:nvPicPr>
          <p:cNvPr id="9" name="Picture 8" descr="A screenshot of a computer&#10;&#10;Description automatically generated">
            <a:extLst>
              <a:ext uri="{FF2B5EF4-FFF2-40B4-BE49-F238E27FC236}">
                <a16:creationId xmlns:a16="http://schemas.microsoft.com/office/drawing/2014/main" id="{7A0F8B4F-1565-257D-65AE-7A1F0FA91F64}"/>
              </a:ext>
            </a:extLst>
          </p:cNvPr>
          <p:cNvPicPr>
            <a:picLocks noChangeAspect="1"/>
          </p:cNvPicPr>
          <p:nvPr/>
        </p:nvPicPr>
        <p:blipFill>
          <a:blip r:embed="rId2"/>
          <a:stretch>
            <a:fillRect/>
          </a:stretch>
        </p:blipFill>
        <p:spPr>
          <a:xfrm>
            <a:off x="1941225" y="1147339"/>
            <a:ext cx="9227299" cy="5563518"/>
          </a:xfrm>
          <a:prstGeom prst="rect">
            <a:avLst/>
          </a:prstGeom>
        </p:spPr>
      </p:pic>
    </p:spTree>
    <p:extLst>
      <p:ext uri="{BB962C8B-B14F-4D97-AF65-F5344CB8AC3E}">
        <p14:creationId xmlns:p14="http://schemas.microsoft.com/office/powerpoint/2010/main" val="414721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B7627-3C7D-9B98-B23D-87D1669756D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a:t>
            </a:fld>
            <a:endParaRPr lang="en-US">
              <a:solidFill>
                <a:prstClr val="black">
                  <a:tint val="75000"/>
                </a:prstClr>
              </a:solidFill>
            </a:endParaRPr>
          </a:p>
        </p:txBody>
      </p:sp>
      <p:sp>
        <p:nvSpPr>
          <p:cNvPr id="6" name="Title 1">
            <a:extLst>
              <a:ext uri="{FF2B5EF4-FFF2-40B4-BE49-F238E27FC236}">
                <a16:creationId xmlns:a16="http://schemas.microsoft.com/office/drawing/2014/main" id="{D58400F2-2B0B-F062-760A-612D99F20E2A}"/>
              </a:ext>
            </a:extLst>
          </p:cNvPr>
          <p:cNvSpPr txBox="1">
            <a:spLocks/>
          </p:cNvSpPr>
          <p:nvPr/>
        </p:nvSpPr>
        <p:spPr>
          <a:xfrm>
            <a:off x="343248" y="147143"/>
            <a:ext cx="8267352" cy="132556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l">
              <a:lnSpc>
                <a:spcPct val="90000"/>
              </a:lnSpc>
              <a:spcAft>
                <a:spcPts val="600"/>
              </a:spcAft>
            </a:pPr>
            <a:r>
              <a:rPr lang="en-US" b="1" kern="1200" dirty="0">
                <a:solidFill>
                  <a:schemeClr val="accent2"/>
                </a:solidFill>
                <a:latin typeface="+mj-lt"/>
                <a:ea typeface="+mj-ea"/>
                <a:cs typeface="+mj-cs"/>
              </a:rPr>
              <a:t>Graduation Rate</a:t>
            </a:r>
          </a:p>
        </p:txBody>
      </p:sp>
      <p:pic>
        <p:nvPicPr>
          <p:cNvPr id="3" name="Picture 2" descr="A blue line on a white background&#10;&#10;Description automatically generated">
            <a:extLst>
              <a:ext uri="{FF2B5EF4-FFF2-40B4-BE49-F238E27FC236}">
                <a16:creationId xmlns:a16="http://schemas.microsoft.com/office/drawing/2014/main" id="{336C7127-5CA7-3635-DE32-44C6150F2FDD}"/>
              </a:ext>
            </a:extLst>
          </p:cNvPr>
          <p:cNvPicPr>
            <a:picLocks noChangeAspect="1"/>
          </p:cNvPicPr>
          <p:nvPr/>
        </p:nvPicPr>
        <p:blipFill>
          <a:blip r:embed="rId2"/>
          <a:stretch>
            <a:fillRect/>
          </a:stretch>
        </p:blipFill>
        <p:spPr>
          <a:xfrm>
            <a:off x="408878" y="0"/>
            <a:ext cx="11374244" cy="6858000"/>
          </a:xfrm>
          <a:prstGeom prst="rect">
            <a:avLst/>
          </a:prstGeom>
        </p:spPr>
      </p:pic>
    </p:spTree>
    <p:extLst>
      <p:ext uri="{BB962C8B-B14F-4D97-AF65-F5344CB8AC3E}">
        <p14:creationId xmlns:p14="http://schemas.microsoft.com/office/powerpoint/2010/main" val="2411330370"/>
      </p:ext>
    </p:extLst>
  </p:cSld>
  <p:clrMapOvr>
    <a:masterClrMapping/>
  </p:clrMapOvr>
</p:sld>
</file>

<file path=ppt/theme/theme1.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Meeting 2 of 2 Fall meeting template.potx" id="{61FC29CA-175A-4BCA-9BC9-3AC405FAFA52}" vid="{5D8989C5-5C47-42C7-B321-E6EBAB7D9BE3}"/>
    </a:ext>
  </a:extLst>
</a:theme>
</file>

<file path=ppt/theme/theme2.xml><?xml version="1.0" encoding="utf-8"?>
<a:theme xmlns:a="http://schemas.openxmlformats.org/drawingml/2006/main" name="1_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Meeting 2 of 2 Fall meeting template.potx" id="{61FC29CA-175A-4BCA-9BC9-3AC405FAFA52}" vid="{E5C2C6B6-E070-46A4-AB3A-1AAD8F5992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Jacobi, Diane</DisplayName>
        <AccountId>12</AccountId>
        <AccountType/>
      </UserInfo>
      <UserInfo>
        <DisplayName>Barnett, Carolyn</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8" ma:contentTypeDescription="Create a new document." ma:contentTypeScope="" ma:versionID="5def9b7c34530cdfc2a28cd92dea8556">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0de27e34e40fc4c57364880390dc2f16"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EF148-1770-458F-8F5B-C3D0A278AA97}">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dcae609-94e2-4108-915c-852935aa21ad"/>
    <ds:schemaRef ds:uri="e136758a-e7f7-4029-9cdc-709c7a6ff021"/>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151D50BF-E57B-4B97-98D4-48156C33C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2024 GO Team Meeting 2 of 2 Fall meeting template</Template>
  <TotalTime>86</TotalTime>
  <Words>3000</Words>
  <Application>Microsoft Office PowerPoint</Application>
  <PresentationFormat>Widescreen</PresentationFormat>
  <Paragraphs>435</Paragraphs>
  <Slides>32</Slides>
  <Notes>2</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Arial Black</vt:lpstr>
      <vt:lpstr>Avenir Next LT Pro</vt:lpstr>
      <vt:lpstr>Calibri</vt:lpstr>
      <vt:lpstr>docs-Calibri</vt:lpstr>
      <vt:lpstr>Tenorite</vt:lpstr>
      <vt:lpstr>Tw Cen MT</vt:lpstr>
      <vt:lpstr>ShapesVTI</vt:lpstr>
      <vt:lpstr>1_Office Theme</vt:lpstr>
      <vt:lpstr>GO Team  Business Meeting #2</vt:lpstr>
      <vt:lpstr>Where We Are</vt:lpstr>
      <vt:lpstr>Timeline for GO Teams</vt:lpstr>
      <vt:lpstr>Discussion Items</vt:lpstr>
      <vt:lpstr>Current Strategic Plan</vt:lpstr>
      <vt:lpstr>PowerPoint Presentation</vt:lpstr>
      <vt:lpstr>Data</vt:lpstr>
      <vt:lpstr>PowerPoint Presentation</vt:lpstr>
      <vt:lpstr>PowerPoint Presentation</vt:lpstr>
      <vt:lpstr>PowerPoint Presentation</vt:lpstr>
      <vt:lpstr>GO Team Discussion: Data Protocol</vt:lpstr>
      <vt:lpstr>Continuous Improvement Plan</vt:lpstr>
      <vt:lpstr>PowerPoint Presentation</vt:lpstr>
      <vt:lpstr>PowerPoint Presentation</vt:lpstr>
      <vt:lpstr>PowerPoint Presentation</vt:lpstr>
      <vt:lpstr>PowerPoint Presentation</vt:lpstr>
      <vt:lpstr>Quarterly CIP Check-in</vt:lpstr>
      <vt:lpstr>PowerPoint Presentation</vt:lpstr>
      <vt:lpstr>GO Team Activity &amp; Discussion</vt:lpstr>
      <vt:lpstr>Activity &amp; Discussion</vt:lpstr>
      <vt:lpstr>PowerPoint Presentation</vt:lpstr>
      <vt:lpstr>Action on the Updated Strategic Plan</vt:lpstr>
      <vt:lpstr>Preparing for Budget Development</vt:lpstr>
      <vt:lpstr>PowerPoint Presentation</vt:lpstr>
      <vt:lpstr>PowerPoint Presentation</vt:lpstr>
      <vt:lpstr>Action on the Strategic Plan Priorities</vt:lpstr>
      <vt:lpstr>Where we’re going</vt:lpstr>
      <vt:lpstr>Strategic planning will help you fully uncover your available options, set priorities for them, and define the methods to achieve them.</vt:lpstr>
      <vt:lpstr>Where we’re going</vt:lpstr>
      <vt:lpstr>Principal’s Report</vt:lpstr>
      <vt:lpstr>Security Grant Update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Coates, Michelle</dc:creator>
  <cp:lastModifiedBy>Coates, Michelle</cp:lastModifiedBy>
  <cp:revision>4</cp:revision>
  <cp:lastPrinted>2023-09-28T16:30:49Z</cp:lastPrinted>
  <dcterms:created xsi:type="dcterms:W3CDTF">2024-11-27T21:27:10Z</dcterms:created>
  <dcterms:modified xsi:type="dcterms:W3CDTF">2024-12-12T14:42:02Z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